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4"/>
  </p:sldMasterIdLst>
  <p:notesMasterIdLst>
    <p:notesMasterId r:id="rId18"/>
  </p:notesMasterIdLst>
  <p:handoutMasterIdLst>
    <p:handoutMasterId r:id="rId19"/>
  </p:handoutMasterIdLst>
  <p:sldIdLst>
    <p:sldId id="403" r:id="rId5"/>
    <p:sldId id="791" r:id="rId6"/>
    <p:sldId id="785" r:id="rId7"/>
    <p:sldId id="782" r:id="rId8"/>
    <p:sldId id="783" r:id="rId9"/>
    <p:sldId id="784" r:id="rId10"/>
    <p:sldId id="790" r:id="rId11"/>
    <p:sldId id="786" r:id="rId12"/>
    <p:sldId id="788" r:id="rId13"/>
    <p:sldId id="793" r:id="rId14"/>
    <p:sldId id="789" r:id="rId15"/>
    <p:sldId id="293" r:id="rId16"/>
    <p:sldId id="792" r:id="rId17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GXB227" initials="U" lastIdx="7" clrIdx="0"/>
  <p:cmAuthor id="1" name="ROGER Louise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CDE"/>
    <a:srgbClr val="004E6F"/>
    <a:srgbClr val="E40046"/>
    <a:srgbClr val="004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B692C3-50EF-4A3B-91BD-1CC982FBF346}" v="1" dt="2023-11-07T09:48:24.2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0"/>
    <p:restoredTop sz="95268" autoAdjust="0"/>
  </p:normalViewPr>
  <p:slideViewPr>
    <p:cSldViewPr snapToGrid="0" snapToObjects="1">
      <p:cViewPr varScale="1">
        <p:scale>
          <a:sx n="143" d="100"/>
          <a:sy n="143" d="100"/>
        </p:scale>
        <p:origin x="438" y="12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clerc, Emmanuelle" userId="937cc93f-890e-4402-a464-5f95a8762291" providerId="ADAL" clId="{58B692C3-50EF-4A3B-91BD-1CC982FBF346}"/>
    <pc:docChg chg="modSld">
      <pc:chgData name="Leclerc, Emmanuelle" userId="937cc93f-890e-4402-a464-5f95a8762291" providerId="ADAL" clId="{58B692C3-50EF-4A3B-91BD-1CC982FBF346}" dt="2023-11-21T09:53:53.495" v="15" actId="6549"/>
      <pc:docMkLst>
        <pc:docMk/>
      </pc:docMkLst>
      <pc:sldChg chg="addSp modSp mod">
        <pc:chgData name="Leclerc, Emmanuelle" userId="937cc93f-890e-4402-a464-5f95a8762291" providerId="ADAL" clId="{58B692C3-50EF-4A3B-91BD-1CC982FBF346}" dt="2023-11-21T09:53:53.495" v="15" actId="6549"/>
        <pc:sldMkLst>
          <pc:docMk/>
          <pc:sldMk cId="1944124634" sldId="403"/>
        </pc:sldMkLst>
        <pc:spChg chg="mod">
          <ac:chgData name="Leclerc, Emmanuelle" userId="937cc93f-890e-4402-a464-5f95a8762291" providerId="ADAL" clId="{58B692C3-50EF-4A3B-91BD-1CC982FBF346}" dt="2023-11-21T09:53:53.495" v="15" actId="6549"/>
          <ac:spMkLst>
            <pc:docMk/>
            <pc:sldMk cId="1944124634" sldId="403"/>
            <ac:spMk id="4" creationId="{C92C908C-560F-4769-A54E-B7B5F3A4D989}"/>
          </ac:spMkLst>
        </pc:spChg>
        <pc:picChg chg="add mod">
          <ac:chgData name="Leclerc, Emmanuelle" userId="937cc93f-890e-4402-a464-5f95a8762291" providerId="ADAL" clId="{58B692C3-50EF-4A3B-91BD-1CC982FBF346}" dt="2023-11-07T09:48:24.289" v="0"/>
          <ac:picMkLst>
            <pc:docMk/>
            <pc:sldMk cId="1944124634" sldId="403"/>
            <ac:picMk id="5" creationId="{6AC8CC02-45C8-0295-B048-D4D39E812E9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5BB18-1358-8F42-8B18-F846BC869AE9}" type="datetime1">
              <a:rPr lang="fr-FR" smtClean="0"/>
              <a:pPr/>
              <a:t>21/11/2023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87A3B-0879-EC46-9CC4-0AA2935CF5E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9105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AFC10-B64A-6D42-B4FC-01D1C57D8995}" type="datetime1">
              <a:rPr lang="fr-FR" smtClean="0"/>
              <a:pPr/>
              <a:t>21/11/2023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B07F2-ACC1-374B-A400-AB870D298F6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59532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hyperlink" Target="http://content.havas-voyages.io/content/TeaserHV_TS.mp4" TargetMode="Externa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33.jp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6787842-1399-4043-857D-D80AD7973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72" t="-188"/>
          <a:stretch/>
        </p:blipFill>
        <p:spPr>
          <a:xfrm>
            <a:off x="-406401" y="-17228"/>
            <a:ext cx="9550401" cy="517398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73434" y="3930780"/>
            <a:ext cx="4573791" cy="1219346"/>
          </a:xfrm>
          <a:prstGeom prst="rect">
            <a:avLst/>
          </a:prstGeom>
          <a:solidFill>
            <a:srgbClr val="004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943410" y="4087448"/>
            <a:ext cx="4033838" cy="105870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effectLst/>
              </a:defRPr>
            </a:lvl1pPr>
            <a:lvl2pPr marL="179388" indent="-179388">
              <a:buFont typeface="Arial" charset="0"/>
              <a:buChar char="•"/>
              <a:tabLst/>
              <a:defRPr sz="1400">
                <a:solidFill>
                  <a:schemeClr val="bg1"/>
                </a:solidFill>
                <a:effectLst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73435" y="-7067"/>
            <a:ext cx="4386246" cy="11480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952419" y="464988"/>
            <a:ext cx="4034448" cy="469732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fr-FR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86082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" preserve="1" userDrawn="1">
  <p:cSld name="1_Intro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iel, eau, extérieur&#10;&#10;Description générée automatiquement">
            <a:extLst>
              <a:ext uri="{FF2B5EF4-FFF2-40B4-BE49-F238E27FC236}">
                <a16:creationId xmlns:a16="http://schemas.microsoft.com/office/drawing/2014/main" id="{53BA5ECA-4328-453E-A0DA-820A8ECD09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" r="440"/>
          <a:stretch/>
        </p:blipFill>
        <p:spPr>
          <a:xfrm>
            <a:off x="0" y="-24784"/>
            <a:ext cx="9144000" cy="5183344"/>
          </a:xfrm>
          <a:prstGeom prst="rect">
            <a:avLst/>
          </a:prstGeom>
        </p:spPr>
      </p:pic>
      <p:cxnSp>
        <p:nvCxnSpPr>
          <p:cNvPr id="8" name="Google Shape;8;p2"/>
          <p:cNvCxnSpPr/>
          <p:nvPr/>
        </p:nvCxnSpPr>
        <p:spPr>
          <a:xfrm>
            <a:off x="292913" y="3331402"/>
            <a:ext cx="2452725" cy="0"/>
          </a:xfrm>
          <a:prstGeom prst="straightConnector1">
            <a:avLst/>
          </a:prstGeom>
          <a:noFill/>
          <a:ln w="57150" cap="flat" cmpd="sng">
            <a:solidFill>
              <a:srgbClr val="009CDE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5BDFA1E-FA6B-4B00-BBB6-2D8BC6E61AC2}"/>
              </a:ext>
            </a:extLst>
          </p:cNvPr>
          <p:cNvGrpSpPr/>
          <p:nvPr userDrawn="1"/>
        </p:nvGrpSpPr>
        <p:grpSpPr>
          <a:xfrm>
            <a:off x="4473675" y="4552154"/>
            <a:ext cx="201841" cy="327822"/>
            <a:chOff x="5964899" y="6069539"/>
            <a:chExt cx="269121" cy="437096"/>
          </a:xfrm>
        </p:grpSpPr>
        <p:sp>
          <p:nvSpPr>
            <p:cNvPr id="9" name="Google Shape;9;p2"/>
            <p:cNvSpPr/>
            <p:nvPr/>
          </p:nvSpPr>
          <p:spPr>
            <a:xfrm rot="-8100000">
              <a:off x="5964899" y="6244440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;p2">
              <a:extLst>
                <a:ext uri="{FF2B5EF4-FFF2-40B4-BE49-F238E27FC236}">
                  <a16:creationId xmlns:a16="http://schemas.microsoft.com/office/drawing/2014/main" id="{C414B990-6884-4C1A-B293-A67CB1C34E6F}"/>
                </a:ext>
              </a:extLst>
            </p:cNvPr>
            <p:cNvSpPr/>
            <p:nvPr userDrawn="1"/>
          </p:nvSpPr>
          <p:spPr>
            <a:xfrm rot="-8100000">
              <a:off x="5971825" y="6069539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Espace réservé du titre 1">
            <a:extLst>
              <a:ext uri="{FF2B5EF4-FFF2-40B4-BE49-F238E27FC236}">
                <a16:creationId xmlns:a16="http://schemas.microsoft.com/office/drawing/2014/main" id="{CE2FBB1E-E989-4DFC-8FFF-E5D471AFC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13" y="2659322"/>
            <a:ext cx="7812186" cy="56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ra" pitchFamily="2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567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" preserve="1" userDrawn="1">
  <p:cSld name="1_Intro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aysage et aile d’avion">
            <a:extLst>
              <a:ext uri="{FF2B5EF4-FFF2-40B4-BE49-F238E27FC236}">
                <a16:creationId xmlns:a16="http://schemas.microsoft.com/office/drawing/2014/main" id="{FE776538-84A2-4402-9C7A-825E981EFE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8" name="Google Shape;8;p2"/>
          <p:cNvCxnSpPr/>
          <p:nvPr/>
        </p:nvCxnSpPr>
        <p:spPr>
          <a:xfrm>
            <a:off x="292913" y="3331402"/>
            <a:ext cx="2452725" cy="0"/>
          </a:xfrm>
          <a:prstGeom prst="straightConnector1">
            <a:avLst/>
          </a:prstGeom>
          <a:noFill/>
          <a:ln w="57150" cap="flat" cmpd="sng">
            <a:solidFill>
              <a:srgbClr val="009CDE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5BDFA1E-FA6B-4B00-BBB6-2D8BC6E61AC2}"/>
              </a:ext>
            </a:extLst>
          </p:cNvPr>
          <p:cNvGrpSpPr/>
          <p:nvPr userDrawn="1"/>
        </p:nvGrpSpPr>
        <p:grpSpPr>
          <a:xfrm>
            <a:off x="4473675" y="4552154"/>
            <a:ext cx="201841" cy="327822"/>
            <a:chOff x="5964899" y="6069539"/>
            <a:chExt cx="269121" cy="437096"/>
          </a:xfrm>
        </p:grpSpPr>
        <p:sp>
          <p:nvSpPr>
            <p:cNvPr id="9" name="Google Shape;9;p2"/>
            <p:cNvSpPr/>
            <p:nvPr/>
          </p:nvSpPr>
          <p:spPr>
            <a:xfrm rot="-8100000">
              <a:off x="5964899" y="6244440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;p2">
              <a:extLst>
                <a:ext uri="{FF2B5EF4-FFF2-40B4-BE49-F238E27FC236}">
                  <a16:creationId xmlns:a16="http://schemas.microsoft.com/office/drawing/2014/main" id="{C414B990-6884-4C1A-B293-A67CB1C34E6F}"/>
                </a:ext>
              </a:extLst>
            </p:cNvPr>
            <p:cNvSpPr/>
            <p:nvPr userDrawn="1"/>
          </p:nvSpPr>
          <p:spPr>
            <a:xfrm rot="-8100000">
              <a:off x="5971825" y="6069539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Espace réservé du titre 1">
            <a:extLst>
              <a:ext uri="{FF2B5EF4-FFF2-40B4-BE49-F238E27FC236}">
                <a16:creationId xmlns:a16="http://schemas.microsoft.com/office/drawing/2014/main" id="{CE2FBB1E-E989-4DFC-8FFF-E5D471AFC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13" y="2659322"/>
            <a:ext cx="7812186" cy="56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ra" pitchFamily="2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2056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" preserve="1" userDrawn="1">
  <p:cSld name="1_Intro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iel, plane, avion&#10;&#10;Description générée automatiquement">
            <a:extLst>
              <a:ext uri="{FF2B5EF4-FFF2-40B4-BE49-F238E27FC236}">
                <a16:creationId xmlns:a16="http://schemas.microsoft.com/office/drawing/2014/main" id="{DE9BB1B0-42A6-44CD-B66E-3B6DB246E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8" name="Google Shape;8;p2"/>
          <p:cNvCxnSpPr/>
          <p:nvPr/>
        </p:nvCxnSpPr>
        <p:spPr>
          <a:xfrm>
            <a:off x="292913" y="3331402"/>
            <a:ext cx="2452725" cy="0"/>
          </a:xfrm>
          <a:prstGeom prst="straightConnector1">
            <a:avLst/>
          </a:prstGeom>
          <a:noFill/>
          <a:ln w="57150" cap="flat" cmpd="sng">
            <a:solidFill>
              <a:srgbClr val="009CDE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5BDFA1E-FA6B-4B00-BBB6-2D8BC6E61AC2}"/>
              </a:ext>
            </a:extLst>
          </p:cNvPr>
          <p:cNvGrpSpPr/>
          <p:nvPr userDrawn="1"/>
        </p:nvGrpSpPr>
        <p:grpSpPr>
          <a:xfrm>
            <a:off x="4473675" y="4552154"/>
            <a:ext cx="201841" cy="327822"/>
            <a:chOff x="5964899" y="6069539"/>
            <a:chExt cx="269121" cy="437096"/>
          </a:xfrm>
        </p:grpSpPr>
        <p:sp>
          <p:nvSpPr>
            <p:cNvPr id="9" name="Google Shape;9;p2"/>
            <p:cNvSpPr/>
            <p:nvPr/>
          </p:nvSpPr>
          <p:spPr>
            <a:xfrm rot="-8100000">
              <a:off x="5964899" y="6244440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;p2">
              <a:extLst>
                <a:ext uri="{FF2B5EF4-FFF2-40B4-BE49-F238E27FC236}">
                  <a16:creationId xmlns:a16="http://schemas.microsoft.com/office/drawing/2014/main" id="{C414B990-6884-4C1A-B293-A67CB1C34E6F}"/>
                </a:ext>
              </a:extLst>
            </p:cNvPr>
            <p:cNvSpPr/>
            <p:nvPr userDrawn="1"/>
          </p:nvSpPr>
          <p:spPr>
            <a:xfrm rot="-8100000">
              <a:off x="5971825" y="6069539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Espace réservé du titre 1">
            <a:extLst>
              <a:ext uri="{FF2B5EF4-FFF2-40B4-BE49-F238E27FC236}">
                <a16:creationId xmlns:a16="http://schemas.microsoft.com/office/drawing/2014/main" id="{CE2FBB1E-E989-4DFC-8FFF-E5D471AFC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13" y="2659322"/>
            <a:ext cx="7812186" cy="56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ra" pitchFamily="2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7380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" preserve="1" userDrawn="1">
  <p:cSld name="1_Intro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personne, complet&#10;&#10;Description générée automatiquement">
            <a:extLst>
              <a:ext uri="{FF2B5EF4-FFF2-40B4-BE49-F238E27FC236}">
                <a16:creationId xmlns:a16="http://schemas.microsoft.com/office/drawing/2014/main" id="{EF7E118A-DF73-47F8-8245-F816020D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9144003" cy="5143500"/>
          </a:xfrm>
          <a:prstGeom prst="rect">
            <a:avLst/>
          </a:prstGeom>
        </p:spPr>
      </p:pic>
      <p:cxnSp>
        <p:nvCxnSpPr>
          <p:cNvPr id="8" name="Google Shape;8;p2"/>
          <p:cNvCxnSpPr/>
          <p:nvPr/>
        </p:nvCxnSpPr>
        <p:spPr>
          <a:xfrm>
            <a:off x="292913" y="3331402"/>
            <a:ext cx="2452725" cy="0"/>
          </a:xfrm>
          <a:prstGeom prst="straightConnector1">
            <a:avLst/>
          </a:prstGeom>
          <a:noFill/>
          <a:ln w="57150" cap="flat" cmpd="sng">
            <a:solidFill>
              <a:srgbClr val="009CDE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5BDFA1E-FA6B-4B00-BBB6-2D8BC6E61AC2}"/>
              </a:ext>
            </a:extLst>
          </p:cNvPr>
          <p:cNvGrpSpPr/>
          <p:nvPr userDrawn="1"/>
        </p:nvGrpSpPr>
        <p:grpSpPr>
          <a:xfrm>
            <a:off x="4473675" y="4552154"/>
            <a:ext cx="201841" cy="327822"/>
            <a:chOff x="5964899" y="6069539"/>
            <a:chExt cx="269121" cy="437096"/>
          </a:xfrm>
        </p:grpSpPr>
        <p:sp>
          <p:nvSpPr>
            <p:cNvPr id="9" name="Google Shape;9;p2"/>
            <p:cNvSpPr/>
            <p:nvPr/>
          </p:nvSpPr>
          <p:spPr>
            <a:xfrm rot="-8100000">
              <a:off x="5964899" y="6244440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;p2">
              <a:extLst>
                <a:ext uri="{FF2B5EF4-FFF2-40B4-BE49-F238E27FC236}">
                  <a16:creationId xmlns:a16="http://schemas.microsoft.com/office/drawing/2014/main" id="{C414B990-6884-4C1A-B293-A67CB1C34E6F}"/>
                </a:ext>
              </a:extLst>
            </p:cNvPr>
            <p:cNvSpPr/>
            <p:nvPr userDrawn="1"/>
          </p:nvSpPr>
          <p:spPr>
            <a:xfrm rot="-8100000">
              <a:off x="5971825" y="6069539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Espace réservé du titre 1">
            <a:extLst>
              <a:ext uri="{FF2B5EF4-FFF2-40B4-BE49-F238E27FC236}">
                <a16:creationId xmlns:a16="http://schemas.microsoft.com/office/drawing/2014/main" id="{CE2FBB1E-E989-4DFC-8FFF-E5D471AFC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13" y="2659322"/>
            <a:ext cx="7812186" cy="56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ra" pitchFamily="2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2268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" preserve="1" userDrawn="1">
  <p:cSld name="1_Intro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Jeune homme dans les rues d'une ville">
            <a:extLst>
              <a:ext uri="{FF2B5EF4-FFF2-40B4-BE49-F238E27FC236}">
                <a16:creationId xmlns:a16="http://schemas.microsoft.com/office/drawing/2014/main" id="{836612D0-6C35-4E7E-BE79-227CD437A6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1560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8" name="Google Shape;8;p2"/>
          <p:cNvCxnSpPr/>
          <p:nvPr/>
        </p:nvCxnSpPr>
        <p:spPr>
          <a:xfrm>
            <a:off x="292913" y="3331402"/>
            <a:ext cx="2452725" cy="0"/>
          </a:xfrm>
          <a:prstGeom prst="straightConnector1">
            <a:avLst/>
          </a:prstGeom>
          <a:noFill/>
          <a:ln w="57150" cap="flat" cmpd="sng">
            <a:solidFill>
              <a:srgbClr val="009CDE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5BDFA1E-FA6B-4B00-BBB6-2D8BC6E61AC2}"/>
              </a:ext>
            </a:extLst>
          </p:cNvPr>
          <p:cNvGrpSpPr/>
          <p:nvPr userDrawn="1"/>
        </p:nvGrpSpPr>
        <p:grpSpPr>
          <a:xfrm>
            <a:off x="4473675" y="4552154"/>
            <a:ext cx="201841" cy="327822"/>
            <a:chOff x="5964899" y="6069539"/>
            <a:chExt cx="269121" cy="437096"/>
          </a:xfrm>
        </p:grpSpPr>
        <p:sp>
          <p:nvSpPr>
            <p:cNvPr id="9" name="Google Shape;9;p2"/>
            <p:cNvSpPr/>
            <p:nvPr/>
          </p:nvSpPr>
          <p:spPr>
            <a:xfrm rot="-8100000">
              <a:off x="5964899" y="6244440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;p2">
              <a:extLst>
                <a:ext uri="{FF2B5EF4-FFF2-40B4-BE49-F238E27FC236}">
                  <a16:creationId xmlns:a16="http://schemas.microsoft.com/office/drawing/2014/main" id="{C414B990-6884-4C1A-B293-A67CB1C34E6F}"/>
                </a:ext>
              </a:extLst>
            </p:cNvPr>
            <p:cNvSpPr/>
            <p:nvPr userDrawn="1"/>
          </p:nvSpPr>
          <p:spPr>
            <a:xfrm rot="-8100000">
              <a:off x="5971825" y="6069539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Espace réservé du titre 1">
            <a:extLst>
              <a:ext uri="{FF2B5EF4-FFF2-40B4-BE49-F238E27FC236}">
                <a16:creationId xmlns:a16="http://schemas.microsoft.com/office/drawing/2014/main" id="{CE2FBB1E-E989-4DFC-8FFF-E5D471AFC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13" y="2659322"/>
            <a:ext cx="7812186" cy="56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ra" pitchFamily="2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292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" preserve="1" userDrawn="1">
  <p:cSld name="1_Intro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iel, extérieur, eau, cité&#10;&#10;Description générée automatiquement">
            <a:extLst>
              <a:ext uri="{FF2B5EF4-FFF2-40B4-BE49-F238E27FC236}">
                <a16:creationId xmlns:a16="http://schemas.microsoft.com/office/drawing/2014/main" id="{78CB0F0F-98B1-4713-8DF7-91872971D6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8" name="Google Shape;8;p2"/>
          <p:cNvCxnSpPr/>
          <p:nvPr/>
        </p:nvCxnSpPr>
        <p:spPr>
          <a:xfrm>
            <a:off x="292913" y="3331402"/>
            <a:ext cx="2452725" cy="0"/>
          </a:xfrm>
          <a:prstGeom prst="straightConnector1">
            <a:avLst/>
          </a:prstGeom>
          <a:noFill/>
          <a:ln w="57150" cap="flat" cmpd="sng">
            <a:solidFill>
              <a:srgbClr val="009CDE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5BDFA1E-FA6B-4B00-BBB6-2D8BC6E61AC2}"/>
              </a:ext>
            </a:extLst>
          </p:cNvPr>
          <p:cNvGrpSpPr/>
          <p:nvPr userDrawn="1"/>
        </p:nvGrpSpPr>
        <p:grpSpPr>
          <a:xfrm>
            <a:off x="4473675" y="4552154"/>
            <a:ext cx="201841" cy="327822"/>
            <a:chOff x="5964899" y="6069539"/>
            <a:chExt cx="269121" cy="437096"/>
          </a:xfrm>
        </p:grpSpPr>
        <p:sp>
          <p:nvSpPr>
            <p:cNvPr id="9" name="Google Shape;9;p2"/>
            <p:cNvSpPr/>
            <p:nvPr/>
          </p:nvSpPr>
          <p:spPr>
            <a:xfrm rot="-8100000">
              <a:off x="5964899" y="6244440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;p2">
              <a:extLst>
                <a:ext uri="{FF2B5EF4-FFF2-40B4-BE49-F238E27FC236}">
                  <a16:creationId xmlns:a16="http://schemas.microsoft.com/office/drawing/2014/main" id="{C414B990-6884-4C1A-B293-A67CB1C34E6F}"/>
                </a:ext>
              </a:extLst>
            </p:cNvPr>
            <p:cNvSpPr/>
            <p:nvPr userDrawn="1"/>
          </p:nvSpPr>
          <p:spPr>
            <a:xfrm rot="-8100000">
              <a:off x="5971825" y="6069539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Espace réservé du titre 1">
            <a:extLst>
              <a:ext uri="{FF2B5EF4-FFF2-40B4-BE49-F238E27FC236}">
                <a16:creationId xmlns:a16="http://schemas.microsoft.com/office/drawing/2014/main" id="{CE2FBB1E-E989-4DFC-8FFF-E5D471AFC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13" y="2659322"/>
            <a:ext cx="7812186" cy="56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ra" pitchFamily="2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5176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 preserve="1" userDrawn="1">
  <p:cSld name="17_Custom Layou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05;p19">
            <a:extLst>
              <a:ext uri="{FF2B5EF4-FFF2-40B4-BE49-F238E27FC236}">
                <a16:creationId xmlns:a16="http://schemas.microsoft.com/office/drawing/2014/main" id="{3B7A0823-F81D-40F6-8B46-24017ABFDA84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722" y="3343501"/>
            <a:ext cx="1819350" cy="139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7;p19">
            <a:extLst>
              <a:ext uri="{FF2B5EF4-FFF2-40B4-BE49-F238E27FC236}">
                <a16:creationId xmlns:a16="http://schemas.microsoft.com/office/drawing/2014/main" id="{A32EB5A1-24E3-4916-A2E1-1F5BE4CF71E0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2494" y="2464571"/>
            <a:ext cx="1819350" cy="226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95;p18">
            <a:extLst>
              <a:ext uri="{FF2B5EF4-FFF2-40B4-BE49-F238E27FC236}">
                <a16:creationId xmlns:a16="http://schemas.microsoft.com/office/drawing/2014/main" id="{6DBD05DD-95E6-4F67-8D9E-7914742B4849}"/>
              </a:ext>
            </a:extLst>
          </p:cNvPr>
          <p:cNvCxnSpPr/>
          <p:nvPr userDrawn="1"/>
        </p:nvCxnSpPr>
        <p:spPr>
          <a:xfrm>
            <a:off x="255722" y="697050"/>
            <a:ext cx="819225" cy="0"/>
          </a:xfrm>
          <a:prstGeom prst="straightConnector1">
            <a:avLst/>
          </a:prstGeom>
          <a:noFill/>
          <a:ln w="57150" cap="flat" cmpd="sng">
            <a:solidFill>
              <a:srgbClr val="0096D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Google Shape;100;p19">
            <a:extLst>
              <a:ext uri="{FF2B5EF4-FFF2-40B4-BE49-F238E27FC236}">
                <a16:creationId xmlns:a16="http://schemas.microsoft.com/office/drawing/2014/main" id="{6BF42153-CFC0-41DF-B1B7-DF96FBD9AACE}"/>
              </a:ext>
            </a:extLst>
          </p:cNvPr>
          <p:cNvSpPr txBox="1"/>
          <p:nvPr userDrawn="1"/>
        </p:nvSpPr>
        <p:spPr>
          <a:xfrm>
            <a:off x="4250883" y="1051875"/>
            <a:ext cx="4789208" cy="3734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100" b="1" i="0" dirty="0">
                <a:solidFill>
                  <a:srgbClr val="0096D6"/>
                </a:solidFill>
                <a:latin typeface="+mj-lt"/>
                <a:ea typeface="Inter" panose="020B0502030000000004" pitchFamily="34" charset="0"/>
                <a:cs typeface="Lora"/>
                <a:sym typeface="Lora"/>
              </a:rPr>
              <a:t>LE GROUPE</a:t>
            </a:r>
            <a:endParaRPr lang="fr-FR" sz="2100" b="1" i="0" dirty="0">
              <a:solidFill>
                <a:srgbClr val="333333"/>
              </a:solidFill>
              <a:latin typeface="+mj-lt"/>
              <a:ea typeface="Inter" panose="020B0502030000000004" pitchFamily="34" charset="0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sz="2625" dirty="0">
              <a:solidFill>
                <a:srgbClr val="333333"/>
              </a:solidFill>
              <a:latin typeface="+mj-lt"/>
              <a:ea typeface="Inter" panose="020B0502030000000004" pitchFamily="34" charset="0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350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Entreprise créée en 1968</a:t>
            </a:r>
            <a:br>
              <a:rPr lang="fr-FR" sz="1350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</a:br>
            <a:r>
              <a:rPr lang="fr-FR" sz="1350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par une famille lyonnaise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sz="1350" dirty="0">
              <a:solidFill>
                <a:srgbClr val="333333"/>
              </a:solidFill>
              <a:latin typeface="Montserrat" panose="00000500000000000000" pitchFamily="2" charset="0"/>
              <a:ea typeface="Inter" panose="020B0502030000000004" pitchFamily="34" charset="0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350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1 700 collaborateurs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350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500 agences de voyages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350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20 plateaux d’affaires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350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2 Mds € de VA en 2019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350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86 M€ de capitaux propres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350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70 M€ de trésorerie (Hors PGE)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sz="1875" dirty="0">
              <a:solidFill>
                <a:srgbClr val="333333"/>
              </a:solidFill>
              <a:latin typeface="+mj-lt"/>
              <a:ea typeface="Inter" panose="020B0502030000000004" pitchFamily="34" charset="0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900" i="1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L’actionnariat de Marietton Développement :</a:t>
            </a:r>
            <a:br>
              <a:rPr lang="fr-FR" sz="900" i="1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</a:br>
            <a:r>
              <a:rPr lang="fr-FR" sz="900" i="1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Famille Abitbol, Certares, BPI, Africinvest, Equipe Management. </a:t>
            </a:r>
          </a:p>
        </p:txBody>
      </p:sp>
      <p:cxnSp>
        <p:nvCxnSpPr>
          <p:cNvPr id="13" name="Google Shape;74;p17">
            <a:extLst>
              <a:ext uri="{FF2B5EF4-FFF2-40B4-BE49-F238E27FC236}">
                <a16:creationId xmlns:a16="http://schemas.microsoft.com/office/drawing/2014/main" id="{3CC2C5AA-1F85-47F4-88BD-8C248A2DD4A6}"/>
              </a:ext>
            </a:extLst>
          </p:cNvPr>
          <p:cNvCxnSpPr/>
          <p:nvPr userDrawn="1"/>
        </p:nvCxnSpPr>
        <p:spPr>
          <a:xfrm>
            <a:off x="5771117" y="1605482"/>
            <a:ext cx="1748738" cy="2025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Google Shape;82;p18">
            <a:extLst>
              <a:ext uri="{FF2B5EF4-FFF2-40B4-BE49-F238E27FC236}">
                <a16:creationId xmlns:a16="http://schemas.microsoft.com/office/drawing/2014/main" id="{00CE74EB-DD39-46B2-A10D-7C46E962ED20}"/>
              </a:ext>
            </a:extLst>
          </p:cNvPr>
          <p:cNvSpPr txBox="1"/>
          <p:nvPr userDrawn="1"/>
        </p:nvSpPr>
        <p:spPr>
          <a:xfrm>
            <a:off x="167640" y="110907"/>
            <a:ext cx="8664633" cy="5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fr" sz="2700" b="1" dirty="0">
                <a:solidFill>
                  <a:srgbClr val="333333"/>
                </a:solidFill>
                <a:latin typeface="Lora" pitchFamily="2" charset="0"/>
                <a:ea typeface="Lora SemiBold"/>
                <a:cs typeface="Lora SemiBold"/>
                <a:sym typeface="Lora SemiBold"/>
              </a:rPr>
              <a:t>Marietton Développement : notre actionnaire</a:t>
            </a:r>
            <a:endParaRPr sz="2700" b="1" dirty="0">
              <a:solidFill>
                <a:srgbClr val="333333"/>
              </a:solidFill>
              <a:latin typeface="Lora" pitchFamily="2" charset="0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5" name="Image 4" descr="Négociation pour les entreprises">
            <a:extLst>
              <a:ext uri="{FF2B5EF4-FFF2-40B4-BE49-F238E27FC236}">
                <a16:creationId xmlns:a16="http://schemas.microsoft.com/office/drawing/2014/main" id="{8B15E516-AC40-496D-99AB-3295E1062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037" y="993639"/>
            <a:ext cx="1828265" cy="1366075"/>
          </a:xfrm>
          <a:prstGeom prst="rect">
            <a:avLst/>
          </a:prstGeom>
        </p:spPr>
      </p:pic>
      <p:pic>
        <p:nvPicPr>
          <p:cNvPr id="16" name="Google Shape;69;p17">
            <a:extLst>
              <a:ext uri="{FF2B5EF4-FFF2-40B4-BE49-F238E27FC236}">
                <a16:creationId xmlns:a16="http://schemas.microsoft.com/office/drawing/2014/main" id="{44618F9A-F9F8-4199-BFCB-19FAC497B5F0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722" y="993639"/>
            <a:ext cx="1819350" cy="22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0319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 preserve="1" userDrawn="1">
  <p:cSld name="2_Custom Layou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9;p18">
            <a:extLst>
              <a:ext uri="{FF2B5EF4-FFF2-40B4-BE49-F238E27FC236}">
                <a16:creationId xmlns:a16="http://schemas.microsoft.com/office/drawing/2014/main" id="{16C7C12E-F1D6-47E2-BF77-24CB32ADDAD5}"/>
              </a:ext>
            </a:extLst>
          </p:cNvPr>
          <p:cNvSpPr txBox="1"/>
          <p:nvPr userDrawn="1"/>
        </p:nvSpPr>
        <p:spPr>
          <a:xfrm>
            <a:off x="549438" y="3706651"/>
            <a:ext cx="1436850" cy="55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dirty="0">
                <a:solidFill>
                  <a:srgbClr val="333333"/>
                </a:solidFill>
                <a:latin typeface="+mj-lt"/>
                <a:ea typeface="Inter"/>
                <a:cs typeface="Inter"/>
                <a:sym typeface="Inter"/>
              </a:rPr>
              <a:t>Loisirs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dirty="0">
                <a:solidFill>
                  <a:srgbClr val="333333"/>
                </a:solidFill>
                <a:latin typeface="+mj-lt"/>
                <a:ea typeface="Inter"/>
                <a:cs typeface="Inter"/>
                <a:sym typeface="Inter"/>
              </a:rPr>
              <a:t>350 agences</a:t>
            </a:r>
            <a:endParaRPr sz="1200" dirty="0">
              <a:solidFill>
                <a:srgbClr val="333333"/>
              </a:solidFill>
              <a:latin typeface="+mj-lt"/>
              <a:ea typeface="Inter"/>
              <a:cs typeface="Inter"/>
              <a:sym typeface="Inter"/>
            </a:endParaRPr>
          </a:p>
        </p:txBody>
      </p:sp>
      <p:sp>
        <p:nvSpPr>
          <p:cNvPr id="11" name="Google Shape;90;p18">
            <a:extLst>
              <a:ext uri="{FF2B5EF4-FFF2-40B4-BE49-F238E27FC236}">
                <a16:creationId xmlns:a16="http://schemas.microsoft.com/office/drawing/2014/main" id="{E7EC9845-07D8-4D46-AB40-F37F0A9F24F6}"/>
              </a:ext>
            </a:extLst>
          </p:cNvPr>
          <p:cNvSpPr txBox="1"/>
          <p:nvPr userDrawn="1"/>
        </p:nvSpPr>
        <p:spPr>
          <a:xfrm>
            <a:off x="2182106" y="3706651"/>
            <a:ext cx="1436850" cy="55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dirty="0">
                <a:solidFill>
                  <a:srgbClr val="333333"/>
                </a:solidFill>
                <a:latin typeface="+mj-lt"/>
                <a:ea typeface="Inter"/>
                <a:cs typeface="Inter"/>
                <a:sym typeface="Inter"/>
              </a:rPr>
              <a:t>Affaires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dirty="0">
                <a:solidFill>
                  <a:srgbClr val="333333"/>
                </a:solidFill>
                <a:latin typeface="+mj-lt"/>
                <a:ea typeface="Inter"/>
                <a:cs typeface="Inter"/>
                <a:sym typeface="Inter"/>
              </a:rPr>
              <a:t>17 BTC</a:t>
            </a:r>
            <a:endParaRPr sz="1200" dirty="0">
              <a:solidFill>
                <a:srgbClr val="333333"/>
              </a:solidFill>
              <a:latin typeface="+mj-lt"/>
              <a:ea typeface="Inter"/>
              <a:cs typeface="Inter"/>
              <a:sym typeface="Inter"/>
            </a:endParaRPr>
          </a:p>
        </p:txBody>
      </p:sp>
      <p:sp>
        <p:nvSpPr>
          <p:cNvPr id="12" name="Google Shape;91;p18">
            <a:extLst>
              <a:ext uri="{FF2B5EF4-FFF2-40B4-BE49-F238E27FC236}">
                <a16:creationId xmlns:a16="http://schemas.microsoft.com/office/drawing/2014/main" id="{6053D81C-6135-4278-9702-1BEC4A3FB87F}"/>
              </a:ext>
            </a:extLst>
          </p:cNvPr>
          <p:cNvSpPr txBox="1"/>
          <p:nvPr userDrawn="1"/>
        </p:nvSpPr>
        <p:spPr>
          <a:xfrm>
            <a:off x="3840816" y="3706651"/>
            <a:ext cx="1436850" cy="36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dirty="0">
                <a:solidFill>
                  <a:srgbClr val="333333"/>
                </a:solidFill>
                <a:latin typeface="+mj-lt"/>
                <a:ea typeface="Inter"/>
                <a:cs typeface="Inter"/>
                <a:sym typeface="Inter"/>
              </a:rPr>
              <a:t>Groupes</a:t>
            </a:r>
          </a:p>
        </p:txBody>
      </p:sp>
      <p:sp>
        <p:nvSpPr>
          <p:cNvPr id="13" name="Google Shape;92;p18">
            <a:extLst>
              <a:ext uri="{FF2B5EF4-FFF2-40B4-BE49-F238E27FC236}">
                <a16:creationId xmlns:a16="http://schemas.microsoft.com/office/drawing/2014/main" id="{668982C3-3A36-431A-AEC6-2057DDDDC094}"/>
              </a:ext>
            </a:extLst>
          </p:cNvPr>
          <p:cNvSpPr txBox="1"/>
          <p:nvPr userDrawn="1"/>
        </p:nvSpPr>
        <p:spPr>
          <a:xfrm>
            <a:off x="5499527" y="3706651"/>
            <a:ext cx="1436850" cy="36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dirty="0">
                <a:solidFill>
                  <a:srgbClr val="333333"/>
                </a:solidFill>
                <a:latin typeface="+mj-lt"/>
                <a:ea typeface="Inter"/>
                <a:cs typeface="Inter"/>
                <a:sym typeface="Inter"/>
              </a:rPr>
              <a:t>MICE</a:t>
            </a:r>
          </a:p>
        </p:txBody>
      </p:sp>
      <p:sp>
        <p:nvSpPr>
          <p:cNvPr id="14" name="Google Shape;93;p18">
            <a:extLst>
              <a:ext uri="{FF2B5EF4-FFF2-40B4-BE49-F238E27FC236}">
                <a16:creationId xmlns:a16="http://schemas.microsoft.com/office/drawing/2014/main" id="{443B8A1E-B56D-44A9-B8C4-81D861F21259}"/>
              </a:ext>
            </a:extLst>
          </p:cNvPr>
          <p:cNvSpPr txBox="1"/>
          <p:nvPr userDrawn="1"/>
        </p:nvSpPr>
        <p:spPr>
          <a:xfrm>
            <a:off x="7163051" y="3706651"/>
            <a:ext cx="1436850" cy="36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dirty="0">
                <a:solidFill>
                  <a:srgbClr val="333333"/>
                </a:solidFill>
                <a:latin typeface="+mj-lt"/>
                <a:ea typeface="Inter"/>
                <a:cs typeface="Inter"/>
                <a:sym typeface="Inter"/>
              </a:rPr>
              <a:t>Sports</a:t>
            </a:r>
          </a:p>
        </p:txBody>
      </p:sp>
      <p:sp>
        <p:nvSpPr>
          <p:cNvPr id="26" name="Google Shape;82;p18">
            <a:extLst>
              <a:ext uri="{FF2B5EF4-FFF2-40B4-BE49-F238E27FC236}">
                <a16:creationId xmlns:a16="http://schemas.microsoft.com/office/drawing/2014/main" id="{DA602482-4B7C-42D6-BF71-56E79F205D41}"/>
              </a:ext>
            </a:extLst>
          </p:cNvPr>
          <p:cNvSpPr txBox="1"/>
          <p:nvPr userDrawn="1"/>
        </p:nvSpPr>
        <p:spPr>
          <a:xfrm>
            <a:off x="167640" y="98550"/>
            <a:ext cx="8432261" cy="5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fr" sz="2700" b="1" dirty="0">
                <a:solidFill>
                  <a:schemeClr val="tx1"/>
                </a:solidFill>
                <a:latin typeface="Lora" pitchFamily="2" charset="0"/>
                <a:ea typeface="Lora SemiBold"/>
                <a:cs typeface="Lora SemiBold"/>
                <a:sym typeface="Lora SemiBold"/>
              </a:rPr>
              <a:t>Havas Voyages : 5 divisions spécialisées </a:t>
            </a:r>
            <a:endParaRPr sz="2700" b="1" dirty="0">
              <a:solidFill>
                <a:schemeClr val="tx1"/>
              </a:solidFill>
              <a:latin typeface="Lora" pitchFamily="2" charset="0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23" name="Espace réservé pour une image  13" descr="Lanternes en papier flottantes dans le ciel étoilé">
            <a:extLst>
              <a:ext uri="{FF2B5EF4-FFF2-40B4-BE49-F238E27FC236}">
                <a16:creationId xmlns:a16="http://schemas.microsoft.com/office/drawing/2014/main" id="{961B6DE5-7CAF-4C93-A979-9FC6C0D4E7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99462" y="1477736"/>
            <a:ext cx="1436915" cy="2188028"/>
          </a:xfrm>
          <a:prstGeom prst="rect">
            <a:avLst/>
          </a:prstGeom>
        </p:spPr>
      </p:pic>
      <p:pic>
        <p:nvPicPr>
          <p:cNvPr id="28" name="Espace réservé pour une image  31" descr="Vue aérienne de l’horizon">
            <a:extLst>
              <a:ext uri="{FF2B5EF4-FFF2-40B4-BE49-F238E27FC236}">
                <a16:creationId xmlns:a16="http://schemas.microsoft.com/office/drawing/2014/main" id="{D776C26A-1331-4066-B6BB-F029F41698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82041" y="1477736"/>
            <a:ext cx="1436915" cy="2188028"/>
          </a:xfrm>
          <a:prstGeom prst="rect">
            <a:avLst/>
          </a:prstGeom>
        </p:spPr>
      </p:pic>
      <p:pic>
        <p:nvPicPr>
          <p:cNvPr id="29" name="Espace réservé pour une image  35" descr="Des mains se tenant par les poignets et qui sont liées pour former un cercle">
            <a:extLst>
              <a:ext uri="{FF2B5EF4-FFF2-40B4-BE49-F238E27FC236}">
                <a16:creationId xmlns:a16="http://schemas.microsoft.com/office/drawing/2014/main" id="{1F9164F4-08FC-4750-A5AF-BA9184D9B1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40751" y="1477736"/>
            <a:ext cx="1436915" cy="2188028"/>
          </a:xfrm>
          <a:prstGeom prst="rect">
            <a:avLst/>
          </a:prstGeom>
        </p:spPr>
      </p:pic>
      <p:pic>
        <p:nvPicPr>
          <p:cNvPr id="30" name="Espace réservé pour une image  39" descr="Une image contenant ciel, eau, extérieur, maison&#10;&#10;Description générée automatiquement">
            <a:extLst>
              <a:ext uri="{FF2B5EF4-FFF2-40B4-BE49-F238E27FC236}">
                <a16:creationId xmlns:a16="http://schemas.microsoft.com/office/drawing/2014/main" id="{EBE6A783-87AD-403F-896C-330914E238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9373" y="1477736"/>
            <a:ext cx="1436915" cy="2188028"/>
          </a:xfrm>
          <a:prstGeom prst="rect">
            <a:avLst/>
          </a:prstGeom>
        </p:spPr>
      </p:pic>
      <p:pic>
        <p:nvPicPr>
          <p:cNvPr id="3" name="Image 2" descr="Trois personnes jouant au football sur un terrain d’herbe">
            <a:extLst>
              <a:ext uri="{FF2B5EF4-FFF2-40B4-BE49-F238E27FC236}">
                <a16:creationId xmlns:a16="http://schemas.microsoft.com/office/drawing/2014/main" id="{C319FCF7-B2B4-4E50-A32F-EC3FDD892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8173" y="1477736"/>
            <a:ext cx="1441728" cy="2188028"/>
          </a:xfrm>
          <a:prstGeom prst="rect">
            <a:avLst/>
          </a:prstGeom>
        </p:spPr>
      </p:pic>
      <p:cxnSp>
        <p:nvCxnSpPr>
          <p:cNvPr id="16" name="Google Shape;95;p18">
            <a:extLst>
              <a:ext uri="{FF2B5EF4-FFF2-40B4-BE49-F238E27FC236}">
                <a16:creationId xmlns:a16="http://schemas.microsoft.com/office/drawing/2014/main" id="{E7C26C08-9038-4341-97EA-4AE5B77760CD}"/>
              </a:ext>
            </a:extLst>
          </p:cNvPr>
          <p:cNvCxnSpPr/>
          <p:nvPr userDrawn="1"/>
        </p:nvCxnSpPr>
        <p:spPr>
          <a:xfrm>
            <a:off x="255722" y="697050"/>
            <a:ext cx="819225" cy="0"/>
          </a:xfrm>
          <a:prstGeom prst="straightConnector1">
            <a:avLst/>
          </a:prstGeom>
          <a:noFill/>
          <a:ln w="57150" cap="flat" cmpd="sng">
            <a:solidFill>
              <a:srgbClr val="0096D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" name="Google Shape;94;p18">
            <a:extLst>
              <a:ext uri="{FF2B5EF4-FFF2-40B4-BE49-F238E27FC236}">
                <a16:creationId xmlns:a16="http://schemas.microsoft.com/office/drawing/2014/main" id="{20853628-DDE0-4157-8D4E-ED6C3EB8D6CD}"/>
              </a:ext>
            </a:extLst>
          </p:cNvPr>
          <p:cNvPicPr preferRelativeResize="0"/>
          <p:nvPr userDrawn="1"/>
        </p:nvPicPr>
        <p:blipFill rotWithShape="1">
          <a:blip r:embed="rId7">
            <a:alphaModFix/>
          </a:blip>
          <a:srcRect l="7446" r="8220"/>
          <a:stretch/>
        </p:blipFill>
        <p:spPr>
          <a:xfrm>
            <a:off x="7290832" y="4736456"/>
            <a:ext cx="1441728" cy="304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362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 preserve="1" userDrawn="1">
  <p:cSld name="3_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82;p18">
            <a:extLst>
              <a:ext uri="{FF2B5EF4-FFF2-40B4-BE49-F238E27FC236}">
                <a16:creationId xmlns:a16="http://schemas.microsoft.com/office/drawing/2014/main" id="{4593BD35-EC5E-4144-8813-2C9EDB92D0B1}"/>
              </a:ext>
            </a:extLst>
          </p:cNvPr>
          <p:cNvSpPr txBox="1"/>
          <p:nvPr userDrawn="1"/>
        </p:nvSpPr>
        <p:spPr>
          <a:xfrm>
            <a:off x="167640" y="98550"/>
            <a:ext cx="8138283" cy="5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fr" sz="2700" b="1" dirty="0">
                <a:solidFill>
                  <a:srgbClr val="333333"/>
                </a:solidFill>
                <a:latin typeface="Lora" pitchFamily="2" charset="0"/>
                <a:ea typeface="Lora SemiBold"/>
                <a:cs typeface="Lora SemiBold"/>
                <a:sym typeface="Lora SemiBold"/>
              </a:rPr>
              <a:t>17 BTC : 2 directions régionales</a:t>
            </a:r>
            <a:endParaRPr sz="2700" b="1" dirty="0">
              <a:solidFill>
                <a:srgbClr val="333333"/>
              </a:solidFill>
              <a:latin typeface="Lora" pitchFamily="2" charset="0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15301D78-A7EE-42EF-970D-CE7964052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293"/>
          <a:stretch/>
        </p:blipFill>
        <p:spPr>
          <a:xfrm>
            <a:off x="2352682" y="829319"/>
            <a:ext cx="3950377" cy="4106438"/>
          </a:xfrm>
          <a:prstGeom prst="rect">
            <a:avLst/>
          </a:prstGeom>
        </p:spPr>
      </p:pic>
      <p:cxnSp>
        <p:nvCxnSpPr>
          <p:cNvPr id="8" name="Google Shape;95;p18">
            <a:extLst>
              <a:ext uri="{FF2B5EF4-FFF2-40B4-BE49-F238E27FC236}">
                <a16:creationId xmlns:a16="http://schemas.microsoft.com/office/drawing/2014/main" id="{C6FD7EE4-9D87-4EBE-80BC-FF8DE49DE5F5}"/>
              </a:ext>
            </a:extLst>
          </p:cNvPr>
          <p:cNvCxnSpPr/>
          <p:nvPr userDrawn="1"/>
        </p:nvCxnSpPr>
        <p:spPr>
          <a:xfrm>
            <a:off x="255722" y="697050"/>
            <a:ext cx="819225" cy="0"/>
          </a:xfrm>
          <a:prstGeom prst="straightConnector1">
            <a:avLst/>
          </a:prstGeom>
          <a:noFill/>
          <a:ln w="57150" cap="flat" cmpd="sng">
            <a:solidFill>
              <a:srgbClr val="0096D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Google Shape;94;p18">
            <a:extLst>
              <a:ext uri="{FF2B5EF4-FFF2-40B4-BE49-F238E27FC236}">
                <a16:creationId xmlns:a16="http://schemas.microsoft.com/office/drawing/2014/main" id="{974DFE40-8410-408F-A889-78E3A01E1A2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7446" r="8220"/>
          <a:stretch/>
        </p:blipFill>
        <p:spPr>
          <a:xfrm>
            <a:off x="7290832" y="4736456"/>
            <a:ext cx="1441728" cy="304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570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 preserve="1" userDrawn="1">
  <p:cSld name="22_Custom Layou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0;p19">
            <a:extLst>
              <a:ext uri="{FF2B5EF4-FFF2-40B4-BE49-F238E27FC236}">
                <a16:creationId xmlns:a16="http://schemas.microsoft.com/office/drawing/2014/main" id="{8E513026-2908-45F0-8BAB-BD825679CBA5}"/>
              </a:ext>
            </a:extLst>
          </p:cNvPr>
          <p:cNvSpPr txBox="1"/>
          <p:nvPr userDrawn="1"/>
        </p:nvSpPr>
        <p:spPr>
          <a:xfrm>
            <a:off x="255723" y="1010062"/>
            <a:ext cx="5708660" cy="334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100" b="0" i="1" dirty="0">
                <a:solidFill>
                  <a:srgbClr val="0096D6"/>
                </a:solidFill>
                <a:latin typeface="+mj-lt"/>
                <a:ea typeface="Inter" panose="020B0502030000000004" pitchFamily="34" charset="0"/>
                <a:cs typeface="Inter"/>
                <a:sym typeface="Lora"/>
              </a:rPr>
              <a:t>Une offre unique sur le marché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sz="2100" b="0" i="1" dirty="0">
              <a:solidFill>
                <a:srgbClr val="333333"/>
              </a:solidFill>
              <a:latin typeface="Montserrat Medium" panose="00000600000000000000" pitchFamily="50" charset="0"/>
              <a:ea typeface="Inter" panose="020B0502030000000004" pitchFamily="34" charset="0"/>
              <a:cs typeface="Inter"/>
              <a:sym typeface="Inter"/>
            </a:endParaRPr>
          </a:p>
          <a:p>
            <a:pPr marL="214313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100% prépaiement inclus Booking et Expedia</a:t>
            </a:r>
          </a:p>
          <a:p>
            <a:pPr marL="214313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Assistance dédié hôtels 24H/24, 7J/7 </a:t>
            </a:r>
          </a:p>
          <a:p>
            <a:pPr marL="214313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Des accords GIE ASHA avec 20 centrales hôtelières</a:t>
            </a:r>
          </a:p>
          <a:p>
            <a:pPr marL="214313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Une offre complétée d’appartements</a:t>
            </a:r>
          </a:p>
          <a:p>
            <a:pPr marL="214313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Capacité à faire du contracting en mode sur mesure, 100% online</a:t>
            </a:r>
          </a:p>
          <a:p>
            <a:pPr marL="214313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Chargement optimisé de votre programme hôtels</a:t>
            </a:r>
          </a:p>
          <a:p>
            <a:pPr marL="214313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333333"/>
                </a:solidFill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Accès en temps réel à toutes les chambres disponibles chez tous les grossistes, toutes les chaînes et la majorité des hôtels indépendants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41BB51AA-E99B-4BB1-9350-6F4EDB5C4C90}"/>
              </a:ext>
            </a:extLst>
          </p:cNvPr>
          <p:cNvSpPr txBox="1">
            <a:spLocks/>
          </p:cNvSpPr>
          <p:nvPr userDrawn="1"/>
        </p:nvSpPr>
        <p:spPr>
          <a:xfrm>
            <a:off x="5025371" y="1489637"/>
            <a:ext cx="3702311" cy="57131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 typeface="Arial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 typeface="Arial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93675" indent="-193675" algn="l" defTabSz="457200" rtl="0" eaLnBrk="1" latinLnBrk="0" hangingPunct="1">
              <a:spcBef>
                <a:spcPts val="0"/>
              </a:spcBef>
              <a:buClr>
                <a:schemeClr val="accent3"/>
              </a:buClr>
              <a:buFont typeface="Lucida Grande"/>
              <a:buChar char="•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38163" indent="-171450" algn="l" defTabSz="457200" rtl="0" eaLnBrk="1" latinLnBrk="0" hangingPunct="1">
              <a:spcBef>
                <a:spcPts val="0"/>
              </a:spcBef>
              <a:buClr>
                <a:schemeClr val="accent3"/>
              </a:buClr>
              <a:buFont typeface="Lucida Grande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896938" indent="-171450" algn="l" defTabSz="457200" rtl="0" eaLnBrk="1" latinLnBrk="0" hangingPunct="1">
              <a:spcBef>
                <a:spcPts val="0"/>
              </a:spcBef>
              <a:buClr>
                <a:schemeClr val="accent3"/>
              </a:buClr>
              <a:buFont typeface="Lucida Grande"/>
              <a:buChar char="•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42892">
              <a:lnSpc>
                <a:spcPct val="90000"/>
              </a:lnSpc>
              <a:buClr>
                <a:srgbClr val="FFB435"/>
              </a:buClr>
              <a:defRPr/>
            </a:pPr>
            <a:r>
              <a:rPr lang="fr-FR" sz="3300" dirty="0">
                <a:solidFill>
                  <a:schemeClr val="tx1"/>
                </a:solidFill>
                <a:latin typeface="Lora" pitchFamily="2" charset="0"/>
              </a:rPr>
              <a:t>1 000 000</a:t>
            </a:r>
            <a:endParaRPr lang="fr-FR" sz="3750" dirty="0">
              <a:solidFill>
                <a:schemeClr val="tx1"/>
              </a:solidFill>
              <a:latin typeface="Lora" pitchFamily="2" charset="0"/>
            </a:endParaRPr>
          </a:p>
          <a:p>
            <a:pPr algn="r" defTabSz="342892">
              <a:lnSpc>
                <a:spcPct val="90000"/>
              </a:lnSpc>
              <a:buClr>
                <a:srgbClr val="FFB435"/>
              </a:buClr>
              <a:defRPr/>
            </a:pPr>
            <a:r>
              <a:rPr lang="fr-FR" sz="825" b="0" dirty="0">
                <a:solidFill>
                  <a:schemeClr val="tx1"/>
                </a:solidFill>
                <a:latin typeface="Lora" pitchFamily="2" charset="0"/>
              </a:rPr>
              <a:t>Hôtels dans le monde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05A429C9-F7AC-4BBA-99E0-EAB8ACFD506D}"/>
              </a:ext>
            </a:extLst>
          </p:cNvPr>
          <p:cNvSpPr txBox="1">
            <a:spLocks/>
          </p:cNvSpPr>
          <p:nvPr userDrawn="1"/>
        </p:nvSpPr>
        <p:spPr>
          <a:xfrm>
            <a:off x="6239222" y="2243660"/>
            <a:ext cx="2488460" cy="57131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 typeface="Arial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 typeface="Arial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93675" indent="-193675" algn="l" defTabSz="457200" rtl="0" eaLnBrk="1" latinLnBrk="0" hangingPunct="1">
              <a:spcBef>
                <a:spcPts val="0"/>
              </a:spcBef>
              <a:buClr>
                <a:schemeClr val="accent3"/>
              </a:buClr>
              <a:buFont typeface="Lucida Grande"/>
              <a:buChar char="•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38163" indent="-171450" algn="l" defTabSz="457200" rtl="0" eaLnBrk="1" latinLnBrk="0" hangingPunct="1">
              <a:spcBef>
                <a:spcPts val="0"/>
              </a:spcBef>
              <a:buClr>
                <a:schemeClr val="accent3"/>
              </a:buClr>
              <a:buFont typeface="Lucida Grande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896938" indent="-171450" algn="l" defTabSz="457200" rtl="0" eaLnBrk="1" latinLnBrk="0" hangingPunct="1">
              <a:spcBef>
                <a:spcPts val="0"/>
              </a:spcBef>
              <a:buClr>
                <a:schemeClr val="accent3"/>
              </a:buClr>
              <a:buFont typeface="Lucida Grande"/>
              <a:buChar char="•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42892">
              <a:lnSpc>
                <a:spcPct val="90000"/>
              </a:lnSpc>
              <a:buClr>
                <a:srgbClr val="FFB435"/>
              </a:buClr>
              <a:defRPr/>
            </a:pPr>
            <a:r>
              <a:rPr lang="fr-FR" sz="3300" dirty="0">
                <a:solidFill>
                  <a:schemeClr val="tx1"/>
                </a:solidFill>
                <a:latin typeface="Lora" pitchFamily="2" charset="0"/>
              </a:rPr>
              <a:t>25 000</a:t>
            </a:r>
            <a:endParaRPr lang="fr-FR" sz="3750" dirty="0">
              <a:solidFill>
                <a:schemeClr val="tx1"/>
              </a:solidFill>
              <a:latin typeface="Lora" pitchFamily="2" charset="0"/>
            </a:endParaRPr>
          </a:p>
          <a:p>
            <a:pPr algn="r" defTabSz="342892">
              <a:lnSpc>
                <a:spcPct val="90000"/>
              </a:lnSpc>
              <a:buClr>
                <a:srgbClr val="FFB435"/>
              </a:buClr>
              <a:defRPr/>
            </a:pPr>
            <a:r>
              <a:rPr lang="fr-FR" sz="825" b="0" dirty="0">
                <a:solidFill>
                  <a:schemeClr val="tx1"/>
                </a:solidFill>
                <a:latin typeface="Lora" pitchFamily="2" charset="0"/>
              </a:rPr>
              <a:t>Hôtels en France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85496B73-CD92-4A10-ABE6-5FBA8C337C8A}"/>
              </a:ext>
            </a:extLst>
          </p:cNvPr>
          <p:cNvSpPr txBox="1">
            <a:spLocks/>
          </p:cNvSpPr>
          <p:nvPr userDrawn="1"/>
        </p:nvSpPr>
        <p:spPr>
          <a:xfrm>
            <a:off x="6135687" y="3648808"/>
            <a:ext cx="2591995" cy="57131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 typeface="Arial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 typeface="Arial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93675" indent="-193675" algn="l" defTabSz="457200" rtl="0" eaLnBrk="1" latinLnBrk="0" hangingPunct="1">
              <a:spcBef>
                <a:spcPts val="0"/>
              </a:spcBef>
              <a:buClr>
                <a:schemeClr val="accent3"/>
              </a:buClr>
              <a:buFont typeface="Lucida Grande"/>
              <a:buChar char="•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38163" indent="-171450" algn="l" defTabSz="457200" rtl="0" eaLnBrk="1" latinLnBrk="0" hangingPunct="1">
              <a:spcBef>
                <a:spcPts val="0"/>
              </a:spcBef>
              <a:buClr>
                <a:schemeClr val="accent3"/>
              </a:buClr>
              <a:buFont typeface="Lucida Grande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896938" indent="-171450" algn="l" defTabSz="457200" rtl="0" eaLnBrk="1" latinLnBrk="0" hangingPunct="1">
              <a:spcBef>
                <a:spcPts val="0"/>
              </a:spcBef>
              <a:buClr>
                <a:schemeClr val="accent3"/>
              </a:buClr>
              <a:buFont typeface="Lucida Grande"/>
              <a:buChar char="•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42892">
              <a:lnSpc>
                <a:spcPct val="90000"/>
              </a:lnSpc>
              <a:buClr>
                <a:srgbClr val="FFB435"/>
              </a:buClr>
              <a:defRPr/>
            </a:pPr>
            <a:r>
              <a:rPr lang="fr-FR" sz="3300" dirty="0">
                <a:solidFill>
                  <a:schemeClr val="tx1"/>
                </a:solidFill>
                <a:latin typeface="Lora" pitchFamily="2" charset="0"/>
              </a:rPr>
              <a:t>#1</a:t>
            </a:r>
            <a:endParaRPr lang="fr-FR" sz="3750" dirty="0">
              <a:solidFill>
                <a:schemeClr val="tx1"/>
              </a:solidFill>
              <a:latin typeface="Lora" pitchFamily="2" charset="0"/>
            </a:endParaRPr>
          </a:p>
          <a:p>
            <a:pPr algn="r" defTabSz="342892">
              <a:lnSpc>
                <a:spcPct val="90000"/>
              </a:lnSpc>
              <a:buClr>
                <a:srgbClr val="FFB435"/>
              </a:buClr>
              <a:defRPr/>
            </a:pPr>
            <a:r>
              <a:rPr lang="fr-FR" sz="825" b="0" dirty="0">
                <a:solidFill>
                  <a:schemeClr val="tx1"/>
                </a:solidFill>
                <a:latin typeface="Lora" pitchFamily="2" charset="0"/>
              </a:rPr>
              <a:t>l’offre hotellière la plus complète du marché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712EA7AC-5ACD-4420-88BA-4A1C103458E1}"/>
              </a:ext>
            </a:extLst>
          </p:cNvPr>
          <p:cNvSpPr txBox="1">
            <a:spLocks/>
          </p:cNvSpPr>
          <p:nvPr userDrawn="1"/>
        </p:nvSpPr>
        <p:spPr>
          <a:xfrm>
            <a:off x="6514616" y="2966508"/>
            <a:ext cx="2213066" cy="57131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 typeface="Arial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 typeface="Arial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93675" indent="-193675" algn="l" defTabSz="457200" rtl="0" eaLnBrk="1" latinLnBrk="0" hangingPunct="1">
              <a:spcBef>
                <a:spcPts val="0"/>
              </a:spcBef>
              <a:buClr>
                <a:schemeClr val="accent3"/>
              </a:buClr>
              <a:buFont typeface="Lucida Grande"/>
              <a:buChar char="•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38163" indent="-171450" algn="l" defTabSz="457200" rtl="0" eaLnBrk="1" latinLnBrk="0" hangingPunct="1">
              <a:spcBef>
                <a:spcPts val="0"/>
              </a:spcBef>
              <a:buClr>
                <a:schemeClr val="accent3"/>
              </a:buClr>
              <a:buFont typeface="Lucida Grande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896938" indent="-171450" algn="l" defTabSz="457200" rtl="0" eaLnBrk="1" latinLnBrk="0" hangingPunct="1">
              <a:spcBef>
                <a:spcPts val="0"/>
              </a:spcBef>
              <a:buClr>
                <a:schemeClr val="accent3"/>
              </a:buClr>
              <a:buFont typeface="Lucida Grande"/>
              <a:buChar char="•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42892">
              <a:lnSpc>
                <a:spcPct val="90000"/>
              </a:lnSpc>
              <a:buClr>
                <a:srgbClr val="FFB435"/>
              </a:buClr>
              <a:defRPr/>
            </a:pPr>
            <a:r>
              <a:rPr lang="fr-FR" sz="3300" dirty="0">
                <a:solidFill>
                  <a:schemeClr val="tx1"/>
                </a:solidFill>
                <a:latin typeface="Lora" pitchFamily="2" charset="0"/>
              </a:rPr>
              <a:t>100%</a:t>
            </a:r>
            <a:endParaRPr lang="fr-FR" sz="3750" dirty="0">
              <a:solidFill>
                <a:schemeClr val="tx1"/>
              </a:solidFill>
              <a:latin typeface="Lora" pitchFamily="2" charset="0"/>
            </a:endParaRPr>
          </a:p>
          <a:p>
            <a:pPr algn="r" defTabSz="342892">
              <a:lnSpc>
                <a:spcPct val="90000"/>
              </a:lnSpc>
              <a:buClr>
                <a:srgbClr val="FFB435"/>
              </a:buClr>
              <a:defRPr/>
            </a:pPr>
            <a:r>
              <a:rPr lang="fr-FR" sz="825" b="0" dirty="0">
                <a:solidFill>
                  <a:schemeClr val="tx1"/>
                </a:solidFill>
                <a:latin typeface="Lora" pitchFamily="2" charset="0"/>
              </a:rPr>
              <a:t>Des offres en prépaiement</a:t>
            </a:r>
          </a:p>
        </p:txBody>
      </p:sp>
      <p:cxnSp>
        <p:nvCxnSpPr>
          <p:cNvPr id="12" name="Google Shape;95;p18">
            <a:extLst>
              <a:ext uri="{FF2B5EF4-FFF2-40B4-BE49-F238E27FC236}">
                <a16:creationId xmlns:a16="http://schemas.microsoft.com/office/drawing/2014/main" id="{98CEC2C1-E265-4E91-8D5C-078D6075DB57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3859" y="1638524"/>
            <a:ext cx="0" cy="2410374"/>
          </a:xfrm>
          <a:prstGeom prst="straightConnector1">
            <a:avLst/>
          </a:prstGeom>
          <a:noFill/>
          <a:ln w="57150" cap="flat" cmpd="sng">
            <a:solidFill>
              <a:srgbClr val="0096D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Google Shape;82;p18">
            <a:extLst>
              <a:ext uri="{FF2B5EF4-FFF2-40B4-BE49-F238E27FC236}">
                <a16:creationId xmlns:a16="http://schemas.microsoft.com/office/drawing/2014/main" id="{635D67C6-6BDE-4004-B225-D24C232C5572}"/>
              </a:ext>
            </a:extLst>
          </p:cNvPr>
          <p:cNvSpPr txBox="1"/>
          <p:nvPr userDrawn="1"/>
        </p:nvSpPr>
        <p:spPr>
          <a:xfrm>
            <a:off x="167641" y="98550"/>
            <a:ext cx="6050279" cy="5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fr" sz="2700" b="1" dirty="0">
                <a:solidFill>
                  <a:srgbClr val="333333"/>
                </a:solidFill>
                <a:latin typeface="Lora" pitchFamily="2" charset="0"/>
                <a:ea typeface="Lora SemiBold"/>
                <a:cs typeface="Lora SemiBold"/>
                <a:sym typeface="Lora SemiBold"/>
              </a:rPr>
              <a:t>L’offre hôtels</a:t>
            </a:r>
            <a:endParaRPr sz="2700" b="1" dirty="0">
              <a:solidFill>
                <a:srgbClr val="333333"/>
              </a:solidFill>
              <a:latin typeface="Lora" pitchFamily="2" charset="0"/>
              <a:ea typeface="Lora SemiBold"/>
              <a:cs typeface="Lora SemiBold"/>
              <a:sym typeface="Lora SemiBold"/>
            </a:endParaRPr>
          </a:p>
        </p:txBody>
      </p:sp>
      <p:cxnSp>
        <p:nvCxnSpPr>
          <p:cNvPr id="14" name="Google Shape;95;p18">
            <a:extLst>
              <a:ext uri="{FF2B5EF4-FFF2-40B4-BE49-F238E27FC236}">
                <a16:creationId xmlns:a16="http://schemas.microsoft.com/office/drawing/2014/main" id="{2255DDFA-D92D-40DA-8807-32A989EEB1C3}"/>
              </a:ext>
            </a:extLst>
          </p:cNvPr>
          <p:cNvCxnSpPr/>
          <p:nvPr userDrawn="1"/>
        </p:nvCxnSpPr>
        <p:spPr>
          <a:xfrm>
            <a:off x="255722" y="697050"/>
            <a:ext cx="819225" cy="0"/>
          </a:xfrm>
          <a:prstGeom prst="straightConnector1">
            <a:avLst/>
          </a:prstGeom>
          <a:noFill/>
          <a:ln w="57150" cap="flat" cmpd="sng">
            <a:solidFill>
              <a:srgbClr val="0096D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" name="Google Shape;94;p18">
            <a:extLst>
              <a:ext uri="{FF2B5EF4-FFF2-40B4-BE49-F238E27FC236}">
                <a16:creationId xmlns:a16="http://schemas.microsoft.com/office/drawing/2014/main" id="{62B7226B-BF00-4E6B-8101-D27B36335D0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7446" r="8220"/>
          <a:stretch/>
        </p:blipFill>
        <p:spPr>
          <a:xfrm>
            <a:off x="7290832" y="4736456"/>
            <a:ext cx="1441728" cy="304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25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3BDF4AE-7E61-428C-B3A2-10A795D32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57"/>
            <a:ext cx="9144000" cy="5140844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0D0CE5-90D6-4248-9052-6BB2FCA3B199}"/>
              </a:ext>
            </a:extLst>
          </p:cNvPr>
          <p:cNvSpPr/>
          <p:nvPr userDrawn="1"/>
        </p:nvSpPr>
        <p:spPr>
          <a:xfrm>
            <a:off x="673435" y="2541"/>
            <a:ext cx="4386246" cy="11480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942800" y="403859"/>
            <a:ext cx="4034448" cy="573053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fr-FR" dirty="0"/>
              <a:t>3.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52E6C8-284B-4A90-90FD-A4559DF3D2DC}"/>
              </a:ext>
            </a:extLst>
          </p:cNvPr>
          <p:cNvSpPr/>
          <p:nvPr userDrawn="1"/>
        </p:nvSpPr>
        <p:spPr>
          <a:xfrm>
            <a:off x="673434" y="3924154"/>
            <a:ext cx="4573791" cy="1219346"/>
          </a:xfrm>
          <a:prstGeom prst="rect">
            <a:avLst/>
          </a:prstGeom>
          <a:solidFill>
            <a:srgbClr val="004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9D28070C-88C1-45EC-A6BD-83206658C0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3410" y="4087448"/>
            <a:ext cx="4033838" cy="105870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effectLst/>
              </a:defRPr>
            </a:lvl1pPr>
            <a:lvl2pPr marL="179388" indent="-179388">
              <a:buFont typeface="Arial" charset="0"/>
              <a:buChar char="•"/>
              <a:tabLst/>
              <a:defRPr sz="1400">
                <a:solidFill>
                  <a:schemeClr val="bg1"/>
                </a:solidFill>
                <a:effectLst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392742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 preserve="1" userDrawn="1">
  <p:cSld name="6_Custom Layo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202048EC-7EB3-4038-9BD1-6A6938C07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203" y="1587836"/>
            <a:ext cx="2296885" cy="163035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Image 17" descr="Une image contenant texte, intérieur, équipement électronique, ordinateur&#10;&#10;Description générée automatiquement">
            <a:extLst>
              <a:ext uri="{FF2B5EF4-FFF2-40B4-BE49-F238E27FC236}">
                <a16:creationId xmlns:a16="http://schemas.microsoft.com/office/drawing/2014/main" id="{D183B8B9-E9E1-4C85-BDF6-75D65E4AD1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0130" y="3471189"/>
            <a:ext cx="2295113" cy="125682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0F1B2D3-362D-46AC-A57D-9777D5C8C1B3}"/>
              </a:ext>
            </a:extLst>
          </p:cNvPr>
          <p:cNvSpPr txBox="1"/>
          <p:nvPr userDrawn="1"/>
        </p:nvSpPr>
        <p:spPr>
          <a:xfrm>
            <a:off x="255723" y="1065612"/>
            <a:ext cx="821633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100" b="0" i="1" dirty="0">
                <a:solidFill>
                  <a:srgbClr val="009CDE"/>
                </a:solidFill>
                <a:latin typeface="+mj-lt"/>
              </a:rPr>
              <a:t>Organiser vos voyages d’affaires n’a jamais été aussi simple !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8602219-2316-4C74-9B40-6955BD6C1D51}"/>
              </a:ext>
            </a:extLst>
          </p:cNvPr>
          <p:cNvSpPr txBox="1"/>
          <p:nvPr userDrawn="1"/>
        </p:nvSpPr>
        <p:spPr>
          <a:xfrm>
            <a:off x="255722" y="1680357"/>
            <a:ext cx="5327660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Simple &amp; rapide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Réservation et organisation de tous les voyages en un clic !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Navigation fluide et rapide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ontserrat" panose="00000500000000000000" pitchFamily="2" charset="0"/>
              <a:ea typeface="Inter" panose="020B0502030000000004" pitchFamily="34" charset="0"/>
              <a:cs typeface="Inter"/>
              <a:sym typeface="Inter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Économique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Accès à toute l’offre du marché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Accès aux tarifs négociés Havas Voyages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Intégration de vos contrats fournisseurs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ontserrat" panose="00000500000000000000" pitchFamily="2" charset="0"/>
              <a:ea typeface="Inter" panose="020B0502030000000004" pitchFamily="34" charset="0"/>
              <a:cs typeface="Inter"/>
              <a:sym typeface="Inter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Ergonomique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Facile à prendre en main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Inter" panose="020B0502030000000004" pitchFamily="34" charset="0"/>
                <a:cs typeface="Inter"/>
                <a:sym typeface="Inter"/>
              </a:rPr>
              <a:t>Taux d’adoption de + 80 % en moyenne au bout de 3 mois</a:t>
            </a:r>
          </a:p>
        </p:txBody>
      </p:sp>
      <p:sp>
        <p:nvSpPr>
          <p:cNvPr id="23" name="Espace réservé du texte 3">
            <a:hlinkClick r:id="rId4"/>
            <a:extLst>
              <a:ext uri="{FF2B5EF4-FFF2-40B4-BE49-F238E27FC236}">
                <a16:creationId xmlns:a16="http://schemas.microsoft.com/office/drawing/2014/main" id="{93AB1C5E-4E3A-428B-B7BE-95A7011539AE}"/>
              </a:ext>
            </a:extLst>
          </p:cNvPr>
          <p:cNvSpPr txBox="1">
            <a:spLocks/>
          </p:cNvSpPr>
          <p:nvPr userDrawn="1"/>
        </p:nvSpPr>
        <p:spPr>
          <a:xfrm>
            <a:off x="7866738" y="1532177"/>
            <a:ext cx="861578" cy="162037"/>
          </a:xfrm>
          <a:custGeom>
            <a:avLst/>
            <a:gdLst>
              <a:gd name="connsiteX0" fmla="*/ 0 w 1543986"/>
              <a:gd name="connsiteY0" fmla="*/ 0 h 329452"/>
              <a:gd name="connsiteX1" fmla="*/ 1543986 w 1543986"/>
              <a:gd name="connsiteY1" fmla="*/ 0 h 329452"/>
              <a:gd name="connsiteX2" fmla="*/ 1543986 w 1543986"/>
              <a:gd name="connsiteY2" fmla="*/ 329452 h 329452"/>
              <a:gd name="connsiteX3" fmla="*/ 0 w 1543986"/>
              <a:gd name="connsiteY3" fmla="*/ 329452 h 329452"/>
              <a:gd name="connsiteX4" fmla="*/ 0 w 1543986"/>
              <a:gd name="connsiteY4" fmla="*/ 0 h 329452"/>
              <a:gd name="connsiteX0" fmla="*/ 0 w 1543986"/>
              <a:gd name="connsiteY0" fmla="*/ 0 h 329452"/>
              <a:gd name="connsiteX1" fmla="*/ 1543986 w 1543986"/>
              <a:gd name="connsiteY1" fmla="*/ 0 h 329452"/>
              <a:gd name="connsiteX2" fmla="*/ 1543986 w 1543986"/>
              <a:gd name="connsiteY2" fmla="*/ 329452 h 329452"/>
              <a:gd name="connsiteX3" fmla="*/ 221877 w 1543986"/>
              <a:gd name="connsiteY3" fmla="*/ 275664 h 329452"/>
              <a:gd name="connsiteX4" fmla="*/ 0 w 1543986"/>
              <a:gd name="connsiteY4" fmla="*/ 0 h 32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986" h="329452">
                <a:moveTo>
                  <a:pt x="0" y="0"/>
                </a:moveTo>
                <a:lnTo>
                  <a:pt x="1543986" y="0"/>
                </a:lnTo>
                <a:lnTo>
                  <a:pt x="1543986" y="329452"/>
                </a:lnTo>
                <a:lnTo>
                  <a:pt x="221877" y="275664"/>
                </a:lnTo>
                <a:lnTo>
                  <a:pt x="0" y="0"/>
                </a:lnTo>
                <a:close/>
              </a:path>
            </a:pathLst>
          </a:custGeom>
          <a:solidFill>
            <a:srgbClr val="FFB435"/>
          </a:solidFill>
        </p:spPr>
        <p:txBody>
          <a:bodyPr vert="horz" wrap="square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00"/>
              </a:spcBef>
              <a:buFont typeface="Arial"/>
              <a:buNone/>
              <a:defRPr sz="19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90000"/>
              </a:lnSpc>
              <a:spcBef>
                <a:spcPts val="700"/>
              </a:spcBef>
              <a:buFont typeface="Arial"/>
              <a:buNone/>
              <a:defRPr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93675" indent="-193675" algn="l" defTabSz="457200" rtl="0" eaLnBrk="1" latinLnBrk="0" hangingPunct="1">
              <a:lnSpc>
                <a:spcPct val="90000"/>
              </a:lnSpc>
              <a:spcBef>
                <a:spcPts val="700"/>
              </a:spcBef>
              <a:buClr>
                <a:schemeClr val="accent3"/>
              </a:buClr>
              <a:buSzPct val="80000"/>
              <a:buFont typeface="Wingdings" charset="2"/>
              <a:buChar char=""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457200" rtl="0" eaLnBrk="1" latinLnBrk="0" hangingPunct="1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80000"/>
              <a:buFont typeface="Lucida Grande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536575" indent="-174625" algn="l" defTabSz="457200" rtl="0" eaLnBrk="1" latinLnBrk="0" hangingPunct="1"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buSzPct val="80000"/>
              <a:buFont typeface="Lucida Grande"/>
              <a:buChar char="&gt;"/>
              <a:defRPr sz="900" b="0" i="0" kern="1200">
                <a:solidFill>
                  <a:schemeClr val="accent1"/>
                </a:solidFill>
                <a:latin typeface="Calibri Light"/>
                <a:ea typeface="+mn-ea"/>
                <a:cs typeface="Calibri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Voir le film</a:t>
            </a: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Google Shape;82;p18">
            <a:extLst>
              <a:ext uri="{FF2B5EF4-FFF2-40B4-BE49-F238E27FC236}">
                <a16:creationId xmlns:a16="http://schemas.microsoft.com/office/drawing/2014/main" id="{70596A33-E98B-4EFC-A5BB-4DA1610E2866}"/>
              </a:ext>
            </a:extLst>
          </p:cNvPr>
          <p:cNvSpPr txBox="1"/>
          <p:nvPr userDrawn="1"/>
        </p:nvSpPr>
        <p:spPr>
          <a:xfrm>
            <a:off x="167641" y="98550"/>
            <a:ext cx="6050279" cy="59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tabLst/>
              <a:defRPr/>
            </a:pPr>
            <a:r>
              <a:rPr lang="fr" sz="2700" b="1" dirty="0">
                <a:solidFill>
                  <a:srgbClr val="333333"/>
                </a:solidFill>
                <a:latin typeface="Lora" pitchFamily="2" charset="0"/>
                <a:ea typeface="Lora SemiBold"/>
                <a:cs typeface="Lora SemiBold"/>
                <a:sym typeface="Lora SemiBold"/>
              </a:rPr>
              <a:t>TravelSolutions</a:t>
            </a:r>
            <a:r>
              <a:rPr lang="fr-FR" sz="2400" baseline="30000" dirty="0"/>
              <a:t>®</a:t>
            </a:r>
            <a:endParaRPr lang="fr-FR" sz="2700" baseline="30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 sz="2700" b="1" dirty="0">
              <a:solidFill>
                <a:srgbClr val="333333"/>
              </a:solidFill>
              <a:latin typeface="Lora" pitchFamily="2" charset="0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406409-D550-4719-87B6-A9442900A445}"/>
              </a:ext>
            </a:extLst>
          </p:cNvPr>
          <p:cNvSpPr/>
          <p:nvPr userDrawn="1"/>
        </p:nvSpPr>
        <p:spPr>
          <a:xfrm>
            <a:off x="6436666" y="3225120"/>
            <a:ext cx="2302040" cy="246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cxnSp>
        <p:nvCxnSpPr>
          <p:cNvPr id="12" name="Google Shape;95;p18">
            <a:extLst>
              <a:ext uri="{FF2B5EF4-FFF2-40B4-BE49-F238E27FC236}">
                <a16:creationId xmlns:a16="http://schemas.microsoft.com/office/drawing/2014/main" id="{4ECD69DD-E084-49EA-AF15-CB2CA96721C3}"/>
              </a:ext>
            </a:extLst>
          </p:cNvPr>
          <p:cNvCxnSpPr/>
          <p:nvPr userDrawn="1"/>
        </p:nvCxnSpPr>
        <p:spPr>
          <a:xfrm>
            <a:off x="255722" y="697050"/>
            <a:ext cx="819225" cy="0"/>
          </a:xfrm>
          <a:prstGeom prst="straightConnector1">
            <a:avLst/>
          </a:prstGeom>
          <a:noFill/>
          <a:ln w="57150" cap="flat" cmpd="sng">
            <a:solidFill>
              <a:srgbClr val="0096D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" name="Google Shape;94;p18">
            <a:extLst>
              <a:ext uri="{FF2B5EF4-FFF2-40B4-BE49-F238E27FC236}">
                <a16:creationId xmlns:a16="http://schemas.microsoft.com/office/drawing/2014/main" id="{C7D83924-41C2-4418-94E8-6DBA2448D12F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 l="7446" r="8220"/>
          <a:stretch/>
        </p:blipFill>
        <p:spPr>
          <a:xfrm>
            <a:off x="7290832" y="4736456"/>
            <a:ext cx="1441728" cy="304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955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preserve="1" userDrawn="1">
  <p:cSld name="1_Custom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Bâtiment incurvé">
            <a:extLst>
              <a:ext uri="{FF2B5EF4-FFF2-40B4-BE49-F238E27FC236}">
                <a16:creationId xmlns:a16="http://schemas.microsoft.com/office/drawing/2014/main" id="{AFCA1871-6D0B-490C-B874-C90442581B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8451" y="3635317"/>
            <a:ext cx="3124200" cy="78497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95682E5-0454-4E9E-8DAC-702E3BE15E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07824" y="3690702"/>
            <a:ext cx="1443170" cy="98864"/>
          </a:xfrm>
          <a:prstGeom prst="rect">
            <a:avLst/>
          </a:prstGeom>
        </p:spPr>
      </p:pic>
      <p:sp>
        <p:nvSpPr>
          <p:cNvPr id="31" name="Espace réservé du titre 1">
            <a:extLst>
              <a:ext uri="{FF2B5EF4-FFF2-40B4-BE49-F238E27FC236}">
                <a16:creationId xmlns:a16="http://schemas.microsoft.com/office/drawing/2014/main" id="{94F382F5-361D-42FA-A682-F272AA9B5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46" y="102394"/>
            <a:ext cx="4727182" cy="56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Lora" pitchFamily="2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pic>
        <p:nvPicPr>
          <p:cNvPr id="12" name="Image 11" descr="Paysage et aile d’avion">
            <a:extLst>
              <a:ext uri="{FF2B5EF4-FFF2-40B4-BE49-F238E27FC236}">
                <a16:creationId xmlns:a16="http://schemas.microsoft.com/office/drawing/2014/main" id="{AB84F6EB-17B0-40CB-8E5A-62AEFDB4F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782" t="89" r="4533" b="12405"/>
          <a:stretch/>
        </p:blipFill>
        <p:spPr>
          <a:xfrm>
            <a:off x="5848513" y="2374722"/>
            <a:ext cx="1486718" cy="1123277"/>
          </a:xfrm>
          <a:prstGeom prst="rect">
            <a:avLst/>
          </a:prstGeom>
        </p:spPr>
      </p:pic>
      <p:pic>
        <p:nvPicPr>
          <p:cNvPr id="13" name="Google Shape;70;p17">
            <a:extLst>
              <a:ext uri="{FF2B5EF4-FFF2-40B4-BE49-F238E27FC236}">
                <a16:creationId xmlns:a16="http://schemas.microsoft.com/office/drawing/2014/main" id="{1FB02369-913D-4169-AA18-354E60EB597C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2940" y="446347"/>
            <a:ext cx="1486719" cy="106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Jeune homme dans les rues d'une ville">
            <a:extLst>
              <a:ext uri="{FF2B5EF4-FFF2-40B4-BE49-F238E27FC236}">
                <a16:creationId xmlns:a16="http://schemas.microsoft.com/office/drawing/2014/main" id="{BD2C9C17-055D-404B-B780-D28329422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8451" y="446347"/>
            <a:ext cx="1486780" cy="1852498"/>
          </a:xfrm>
          <a:prstGeom prst="rect">
            <a:avLst/>
          </a:prstGeom>
        </p:spPr>
      </p:pic>
      <p:pic>
        <p:nvPicPr>
          <p:cNvPr id="3" name="Image 2" descr="Horizon urbain avec vue lointaine de l'Empire State Building">
            <a:extLst>
              <a:ext uri="{FF2B5EF4-FFF2-40B4-BE49-F238E27FC236}">
                <a16:creationId xmlns:a16="http://schemas.microsoft.com/office/drawing/2014/main" id="{C41BAED4-7C49-42B1-A511-63915EA60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48013" t="2854"/>
          <a:stretch/>
        </p:blipFill>
        <p:spPr>
          <a:xfrm>
            <a:off x="7462262" y="1645501"/>
            <a:ext cx="1487396" cy="1852498"/>
          </a:xfrm>
          <a:prstGeom prst="rect">
            <a:avLst/>
          </a:prstGeom>
        </p:spPr>
      </p:pic>
      <p:cxnSp>
        <p:nvCxnSpPr>
          <p:cNvPr id="16" name="Google Shape;95;p18">
            <a:extLst>
              <a:ext uri="{FF2B5EF4-FFF2-40B4-BE49-F238E27FC236}">
                <a16:creationId xmlns:a16="http://schemas.microsoft.com/office/drawing/2014/main" id="{F1ADA642-3EEE-42A2-8F76-F178881AA964}"/>
              </a:ext>
            </a:extLst>
          </p:cNvPr>
          <p:cNvCxnSpPr/>
          <p:nvPr userDrawn="1"/>
        </p:nvCxnSpPr>
        <p:spPr>
          <a:xfrm>
            <a:off x="255722" y="697050"/>
            <a:ext cx="819225" cy="0"/>
          </a:xfrm>
          <a:prstGeom prst="straightConnector1">
            <a:avLst/>
          </a:prstGeom>
          <a:noFill/>
          <a:ln w="57150" cap="flat" cmpd="sng">
            <a:solidFill>
              <a:srgbClr val="0096D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A34C333-42FD-41B7-B435-BA40973A747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55723" y="1180621"/>
            <a:ext cx="4637405" cy="3800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9CDE"/>
              </a:buClr>
              <a:buFont typeface="+mj-lt"/>
              <a:buAutoNum type="arabicPeriod"/>
              <a:defRPr sz="1500" b="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+mj-lt"/>
              <a:buNone/>
              <a:defRPr sz="1350" b="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+mj-lt"/>
              <a:buNone/>
              <a:defRPr sz="1200" b="0" kern="1200">
                <a:solidFill>
                  <a:schemeClr val="tx1"/>
                </a:solidFill>
                <a:latin typeface="Lora" pitchFamily="2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+mj-lt"/>
              <a:buNone/>
              <a:defRPr sz="1050" b="0" kern="1200">
                <a:solidFill>
                  <a:schemeClr val="tx1"/>
                </a:solidFill>
                <a:latin typeface="Lora" pitchFamily="2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+mj-lt"/>
              <a:buNone/>
              <a:defRPr sz="1050" b="0" kern="1200">
                <a:solidFill>
                  <a:schemeClr val="tx1"/>
                </a:solidFill>
                <a:latin typeface="Lora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Cliquez pour ajouter un texte</a:t>
            </a:r>
          </a:p>
          <a:p>
            <a:r>
              <a:rPr lang="fr-FR" dirty="0"/>
              <a:t>Cliquez pour ajouter un texte</a:t>
            </a:r>
          </a:p>
          <a:p>
            <a:r>
              <a:rPr lang="fr-FR" dirty="0"/>
              <a:t>Cliquez pour ajouter un texte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6B9E3A2-5B2E-4948-884E-159C11528BC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532346" y="4746139"/>
            <a:ext cx="1440305" cy="3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8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 preserve="1" userDrawn="1">
  <p:cSld name="18_Custom Layou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05;p19">
            <a:extLst>
              <a:ext uri="{FF2B5EF4-FFF2-40B4-BE49-F238E27FC236}">
                <a16:creationId xmlns:a16="http://schemas.microsoft.com/office/drawing/2014/main" id="{3B7A0823-F81D-40F6-8B46-24017ABFDA84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722" y="3343501"/>
            <a:ext cx="1819350" cy="139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7;p19">
            <a:extLst>
              <a:ext uri="{FF2B5EF4-FFF2-40B4-BE49-F238E27FC236}">
                <a16:creationId xmlns:a16="http://schemas.microsoft.com/office/drawing/2014/main" id="{A32EB5A1-24E3-4916-A2E1-1F5BE4CF71E0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2494" y="2464571"/>
            <a:ext cx="1819350" cy="226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95;p18">
            <a:extLst>
              <a:ext uri="{FF2B5EF4-FFF2-40B4-BE49-F238E27FC236}">
                <a16:creationId xmlns:a16="http://schemas.microsoft.com/office/drawing/2014/main" id="{6DBD05DD-95E6-4F67-8D9E-7914742B4849}"/>
              </a:ext>
            </a:extLst>
          </p:cNvPr>
          <p:cNvCxnSpPr/>
          <p:nvPr userDrawn="1"/>
        </p:nvCxnSpPr>
        <p:spPr>
          <a:xfrm>
            <a:off x="255722" y="697050"/>
            <a:ext cx="819225" cy="0"/>
          </a:xfrm>
          <a:prstGeom prst="straightConnector1">
            <a:avLst/>
          </a:prstGeom>
          <a:noFill/>
          <a:ln w="57150" cap="flat" cmpd="sng">
            <a:solidFill>
              <a:srgbClr val="0096D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Image 4" descr="Négociation pour les entreprises">
            <a:extLst>
              <a:ext uri="{FF2B5EF4-FFF2-40B4-BE49-F238E27FC236}">
                <a16:creationId xmlns:a16="http://schemas.microsoft.com/office/drawing/2014/main" id="{8B15E516-AC40-496D-99AB-3295E1062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037" y="993639"/>
            <a:ext cx="1828265" cy="1366075"/>
          </a:xfrm>
          <a:prstGeom prst="rect">
            <a:avLst/>
          </a:prstGeom>
        </p:spPr>
      </p:pic>
      <p:pic>
        <p:nvPicPr>
          <p:cNvPr id="16" name="Google Shape;69;p17">
            <a:extLst>
              <a:ext uri="{FF2B5EF4-FFF2-40B4-BE49-F238E27FC236}">
                <a16:creationId xmlns:a16="http://schemas.microsoft.com/office/drawing/2014/main" id="{44618F9A-F9F8-4199-BFCB-19FAC497B5F0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722" y="993639"/>
            <a:ext cx="1819350" cy="226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008EC2D-B4BE-40A4-AAF5-5E5FF83F39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7927" y="993639"/>
            <a:ext cx="4481946" cy="593838"/>
          </a:xfrm>
          <a:prstGeom prst="rect">
            <a:avLst/>
          </a:prstGeom>
        </p:spPr>
        <p:txBody>
          <a:bodyPr/>
          <a:lstStyle>
            <a:lvl1pPr>
              <a:defRPr sz="2100" i="1">
                <a:solidFill>
                  <a:srgbClr val="009CDE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1CCBEC9F-94DC-4654-9058-6C816F56195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197927" y="1773382"/>
            <a:ext cx="4481946" cy="2958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Cliquez pour ajouter texte</a:t>
            </a:r>
          </a:p>
          <a:p>
            <a:pPr lvl="1"/>
            <a:r>
              <a:rPr lang="fr-FR" dirty="0"/>
              <a:t>Cliquez pour ajouter texte</a:t>
            </a:r>
          </a:p>
          <a:p>
            <a:pPr lvl="2"/>
            <a:r>
              <a:rPr lang="fr-FR" dirty="0"/>
              <a:t>Cliquez pour ajouter texte</a:t>
            </a:r>
          </a:p>
          <a:p>
            <a:pPr lvl="3"/>
            <a:r>
              <a:rPr lang="fr-FR" dirty="0"/>
              <a:t>Cliquez pour ajouter texte</a:t>
            </a:r>
          </a:p>
          <a:p>
            <a:pPr lvl="3"/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8412A202-83C4-415A-8BAD-A333902C1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46" y="102394"/>
            <a:ext cx="7812186" cy="56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Lora" pitchFamily="2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2055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 preserve="1" userDrawn="1">
  <p:cSld name="9_Custom 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>
            <a:spLocks noGrp="1"/>
          </p:cNvSpPr>
          <p:nvPr>
            <p:ph type="pic" idx="2"/>
          </p:nvPr>
        </p:nvSpPr>
        <p:spPr>
          <a:xfrm>
            <a:off x="6420778" y="1180617"/>
            <a:ext cx="2296886" cy="163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+mj-lt"/>
                <a:ea typeface="Grandview" panose="020B0502040204020203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" name="Google Shape;37;p10"/>
          <p:cNvSpPr>
            <a:spLocks noGrp="1"/>
          </p:cNvSpPr>
          <p:nvPr>
            <p:ph type="pic" idx="4"/>
          </p:nvPr>
        </p:nvSpPr>
        <p:spPr>
          <a:xfrm>
            <a:off x="6420778" y="2969078"/>
            <a:ext cx="2296886" cy="163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+mj-lt"/>
                <a:ea typeface="Grandview" panose="020B0502040204020203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E0F11C34-A23D-4BCA-B571-C0DB473DF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46" y="102394"/>
            <a:ext cx="7812186" cy="56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Lora" pitchFamily="2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724BAB-F408-4827-A3B7-E5DED3B5B2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721" y="1180616"/>
            <a:ext cx="6020388" cy="566034"/>
          </a:xfrm>
          <a:prstGeom prst="rect">
            <a:avLst/>
          </a:prstGeom>
        </p:spPr>
        <p:txBody>
          <a:bodyPr/>
          <a:lstStyle>
            <a:lvl1pPr>
              <a:defRPr sz="2100" i="1">
                <a:solidFill>
                  <a:srgbClr val="009CDE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26A9906C-B1C2-450F-89B0-55AAFB96AA8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55722" y="1911931"/>
            <a:ext cx="6020388" cy="2687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Cliquez pour ajouter texte</a:t>
            </a:r>
          </a:p>
          <a:p>
            <a:pPr lvl="1"/>
            <a:r>
              <a:rPr lang="fr-FR" dirty="0"/>
              <a:t>Cliquez pour ajouter texte</a:t>
            </a:r>
          </a:p>
          <a:p>
            <a:pPr lvl="2"/>
            <a:r>
              <a:rPr lang="fr-FR" dirty="0"/>
              <a:t>Cliquez pour ajouter texte</a:t>
            </a:r>
          </a:p>
          <a:p>
            <a:pPr lvl="3"/>
            <a:r>
              <a:rPr lang="fr-FR" dirty="0"/>
              <a:t>Cliquez pour ajouter texte</a:t>
            </a:r>
          </a:p>
          <a:p>
            <a:pPr lvl="3"/>
            <a:endParaRPr lang="fr-FR" dirty="0"/>
          </a:p>
        </p:txBody>
      </p:sp>
      <p:cxnSp>
        <p:nvCxnSpPr>
          <p:cNvPr id="9" name="Google Shape;95;p18">
            <a:extLst>
              <a:ext uri="{FF2B5EF4-FFF2-40B4-BE49-F238E27FC236}">
                <a16:creationId xmlns:a16="http://schemas.microsoft.com/office/drawing/2014/main" id="{FADF38DE-F2E8-4B4B-9AED-64E4AFAF5774}"/>
              </a:ext>
            </a:extLst>
          </p:cNvPr>
          <p:cNvCxnSpPr/>
          <p:nvPr userDrawn="1"/>
        </p:nvCxnSpPr>
        <p:spPr>
          <a:xfrm>
            <a:off x="255722" y="697050"/>
            <a:ext cx="819225" cy="0"/>
          </a:xfrm>
          <a:prstGeom prst="straightConnector1">
            <a:avLst/>
          </a:prstGeom>
          <a:noFill/>
          <a:ln w="57150" cap="flat" cmpd="sng">
            <a:solidFill>
              <a:srgbClr val="0096D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" name="Google Shape;94;p18">
            <a:extLst>
              <a:ext uri="{FF2B5EF4-FFF2-40B4-BE49-F238E27FC236}">
                <a16:creationId xmlns:a16="http://schemas.microsoft.com/office/drawing/2014/main" id="{BF3AEDD1-E30C-43F6-B571-B0B5C1737F9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7446" r="8220"/>
          <a:stretch/>
        </p:blipFill>
        <p:spPr>
          <a:xfrm>
            <a:off x="7290832" y="4736456"/>
            <a:ext cx="1441728" cy="304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078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 preserve="1" userDrawn="1">
  <p:cSld name="10_Custom 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>
            <a:spLocks noGrp="1"/>
          </p:cNvSpPr>
          <p:nvPr>
            <p:ph type="pic" idx="2"/>
          </p:nvPr>
        </p:nvSpPr>
        <p:spPr>
          <a:xfrm>
            <a:off x="6420778" y="1180617"/>
            <a:ext cx="2296886" cy="163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+mj-lt"/>
                <a:ea typeface="Grandview" panose="020B0502040204020203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" name="Google Shape;37;p10"/>
          <p:cNvSpPr>
            <a:spLocks noGrp="1"/>
          </p:cNvSpPr>
          <p:nvPr>
            <p:ph type="pic" idx="4"/>
          </p:nvPr>
        </p:nvSpPr>
        <p:spPr>
          <a:xfrm>
            <a:off x="6420778" y="2969078"/>
            <a:ext cx="2296886" cy="163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+mj-lt"/>
                <a:ea typeface="Grandview" panose="020B0502040204020203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E0F11C34-A23D-4BCA-B571-C0DB473DF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46" y="102394"/>
            <a:ext cx="7812186" cy="56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Lora" pitchFamily="2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26A9906C-B1C2-450F-89B0-55AAFB96AA8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55722" y="1180616"/>
            <a:ext cx="6020387" cy="3418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Cliquez pour ajouter texte</a:t>
            </a:r>
          </a:p>
          <a:p>
            <a:pPr lvl="1"/>
            <a:r>
              <a:rPr lang="fr-FR" dirty="0"/>
              <a:t>Cliquez pour ajouter texte</a:t>
            </a:r>
          </a:p>
          <a:p>
            <a:pPr lvl="2"/>
            <a:r>
              <a:rPr lang="fr-FR" dirty="0"/>
              <a:t>Cliquez pour ajouter texte</a:t>
            </a:r>
          </a:p>
          <a:p>
            <a:pPr lvl="3"/>
            <a:r>
              <a:rPr lang="fr-FR" dirty="0"/>
              <a:t>Cliquez pour ajouter texte</a:t>
            </a:r>
          </a:p>
          <a:p>
            <a:pPr lvl="3"/>
            <a:endParaRPr lang="fr-FR" dirty="0"/>
          </a:p>
        </p:txBody>
      </p:sp>
      <p:cxnSp>
        <p:nvCxnSpPr>
          <p:cNvPr id="9" name="Google Shape;95;p18">
            <a:extLst>
              <a:ext uri="{FF2B5EF4-FFF2-40B4-BE49-F238E27FC236}">
                <a16:creationId xmlns:a16="http://schemas.microsoft.com/office/drawing/2014/main" id="{FADF38DE-F2E8-4B4B-9AED-64E4AFAF5774}"/>
              </a:ext>
            </a:extLst>
          </p:cNvPr>
          <p:cNvCxnSpPr/>
          <p:nvPr userDrawn="1"/>
        </p:nvCxnSpPr>
        <p:spPr>
          <a:xfrm>
            <a:off x="255722" y="697050"/>
            <a:ext cx="819225" cy="0"/>
          </a:xfrm>
          <a:prstGeom prst="straightConnector1">
            <a:avLst/>
          </a:prstGeom>
          <a:noFill/>
          <a:ln w="57150" cap="flat" cmpd="sng">
            <a:solidFill>
              <a:srgbClr val="0096D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Google Shape;94;p18">
            <a:extLst>
              <a:ext uri="{FF2B5EF4-FFF2-40B4-BE49-F238E27FC236}">
                <a16:creationId xmlns:a16="http://schemas.microsoft.com/office/drawing/2014/main" id="{7638F179-6080-4A00-B59C-6118671371A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7446" r="8220"/>
          <a:stretch/>
        </p:blipFill>
        <p:spPr>
          <a:xfrm>
            <a:off x="7290832" y="4736456"/>
            <a:ext cx="1441728" cy="304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256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B2B7164C-6CFA-4596-B756-AF4EAF73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45" y="102394"/>
            <a:ext cx="8433955" cy="56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Lora" pitchFamily="2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pic>
        <p:nvPicPr>
          <p:cNvPr id="5" name="Google Shape;94;p18">
            <a:extLst>
              <a:ext uri="{FF2B5EF4-FFF2-40B4-BE49-F238E27FC236}">
                <a16:creationId xmlns:a16="http://schemas.microsoft.com/office/drawing/2014/main" id="{A1AEAD7F-2059-4CE9-9BAA-CC405CA1B4E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7446" r="8220"/>
          <a:stretch/>
        </p:blipFill>
        <p:spPr>
          <a:xfrm>
            <a:off x="7290832" y="4736456"/>
            <a:ext cx="1441728" cy="304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95;p18">
            <a:extLst>
              <a:ext uri="{FF2B5EF4-FFF2-40B4-BE49-F238E27FC236}">
                <a16:creationId xmlns:a16="http://schemas.microsoft.com/office/drawing/2014/main" id="{CBAED443-C587-48C3-98FB-D4BDE1C69377}"/>
              </a:ext>
            </a:extLst>
          </p:cNvPr>
          <p:cNvCxnSpPr/>
          <p:nvPr userDrawn="1"/>
        </p:nvCxnSpPr>
        <p:spPr>
          <a:xfrm>
            <a:off x="255722" y="697050"/>
            <a:ext cx="819225" cy="0"/>
          </a:xfrm>
          <a:prstGeom prst="straightConnector1">
            <a:avLst/>
          </a:prstGeom>
          <a:noFill/>
          <a:ln w="57150" cap="flat" cmpd="sng">
            <a:solidFill>
              <a:srgbClr val="0096D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3736EFF-6A5E-4FE5-B21A-694D1DE4CC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721" y="930585"/>
            <a:ext cx="8344178" cy="566034"/>
          </a:xfrm>
          <a:prstGeom prst="rect">
            <a:avLst/>
          </a:prstGeom>
        </p:spPr>
        <p:txBody>
          <a:bodyPr/>
          <a:lstStyle>
            <a:lvl1pPr>
              <a:defRPr sz="2100" i="1">
                <a:solidFill>
                  <a:srgbClr val="009CDE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4426766F-5E57-4593-A85D-1477B093B6E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55721" y="1628776"/>
            <a:ext cx="8344179" cy="3107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Cliquez pour ajouter texte</a:t>
            </a:r>
          </a:p>
          <a:p>
            <a:pPr lvl="1"/>
            <a:r>
              <a:rPr lang="fr-FR" dirty="0"/>
              <a:t>Cliquez pour ajouter texte</a:t>
            </a:r>
          </a:p>
          <a:p>
            <a:pPr lvl="2"/>
            <a:r>
              <a:rPr lang="fr-FR" dirty="0"/>
              <a:t>Cliquez pour ajouter texte</a:t>
            </a:r>
          </a:p>
          <a:p>
            <a:pPr lvl="3"/>
            <a:r>
              <a:rPr lang="fr-FR" dirty="0"/>
              <a:t>Cliquez pour ajouter texte</a:t>
            </a:r>
          </a:p>
          <a:p>
            <a:pPr lvl="3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9099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831728F2-7FA6-43E8-A575-C7DD57D97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45" y="102394"/>
            <a:ext cx="8433955" cy="56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Lora" pitchFamily="2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cxnSp>
        <p:nvCxnSpPr>
          <p:cNvPr id="7" name="Google Shape;95;p18">
            <a:extLst>
              <a:ext uri="{FF2B5EF4-FFF2-40B4-BE49-F238E27FC236}">
                <a16:creationId xmlns:a16="http://schemas.microsoft.com/office/drawing/2014/main" id="{D683790D-B07F-49E8-8229-AC091BDFF31F}"/>
              </a:ext>
            </a:extLst>
          </p:cNvPr>
          <p:cNvCxnSpPr/>
          <p:nvPr userDrawn="1"/>
        </p:nvCxnSpPr>
        <p:spPr>
          <a:xfrm>
            <a:off x="255722" y="697050"/>
            <a:ext cx="819225" cy="0"/>
          </a:xfrm>
          <a:prstGeom prst="straightConnector1">
            <a:avLst/>
          </a:prstGeom>
          <a:noFill/>
          <a:ln w="57150" cap="flat" cmpd="sng">
            <a:solidFill>
              <a:srgbClr val="0096D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Google Shape;94;p18">
            <a:extLst>
              <a:ext uri="{FF2B5EF4-FFF2-40B4-BE49-F238E27FC236}">
                <a16:creationId xmlns:a16="http://schemas.microsoft.com/office/drawing/2014/main" id="{5E68A376-F54C-4B6B-9F07-923F0F2DED0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7446" r="8220"/>
          <a:stretch/>
        </p:blipFill>
        <p:spPr>
          <a:xfrm>
            <a:off x="7290832" y="4736456"/>
            <a:ext cx="1441728" cy="30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2A39D2A-8CCC-4B86-A52D-5ACE8C628F7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55722" y="1180616"/>
            <a:ext cx="8344178" cy="3490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SzPct val="100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Cliquez pour ajouter texte</a:t>
            </a:r>
          </a:p>
          <a:p>
            <a:pPr lvl="1"/>
            <a:r>
              <a:rPr lang="fr-FR" dirty="0"/>
              <a:t>Cliquez pour ajouter texte</a:t>
            </a:r>
          </a:p>
          <a:p>
            <a:pPr lvl="2"/>
            <a:r>
              <a:rPr lang="fr-FR" dirty="0"/>
              <a:t>Cliquez pour ajouter texte</a:t>
            </a:r>
          </a:p>
          <a:p>
            <a:pPr lvl="3"/>
            <a:r>
              <a:rPr lang="fr-FR" dirty="0"/>
              <a:t>Cliquez pour ajouter texte</a:t>
            </a:r>
          </a:p>
          <a:p>
            <a:pPr lvl="3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1934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831728F2-7FA6-43E8-A575-C7DD57D97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45" y="102394"/>
            <a:ext cx="8433955" cy="56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Lora" pitchFamily="2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cxnSp>
        <p:nvCxnSpPr>
          <p:cNvPr id="7" name="Google Shape;95;p18">
            <a:extLst>
              <a:ext uri="{FF2B5EF4-FFF2-40B4-BE49-F238E27FC236}">
                <a16:creationId xmlns:a16="http://schemas.microsoft.com/office/drawing/2014/main" id="{D683790D-B07F-49E8-8229-AC091BDFF31F}"/>
              </a:ext>
            </a:extLst>
          </p:cNvPr>
          <p:cNvCxnSpPr/>
          <p:nvPr userDrawn="1"/>
        </p:nvCxnSpPr>
        <p:spPr>
          <a:xfrm>
            <a:off x="255722" y="697050"/>
            <a:ext cx="819225" cy="0"/>
          </a:xfrm>
          <a:prstGeom prst="straightConnector1">
            <a:avLst/>
          </a:prstGeom>
          <a:noFill/>
          <a:ln w="57150" cap="flat" cmpd="sng">
            <a:solidFill>
              <a:srgbClr val="0096D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Google Shape;94;p18">
            <a:extLst>
              <a:ext uri="{FF2B5EF4-FFF2-40B4-BE49-F238E27FC236}">
                <a16:creationId xmlns:a16="http://schemas.microsoft.com/office/drawing/2014/main" id="{5E68A376-F54C-4B6B-9F07-923F0F2DED0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7446" r="8220"/>
          <a:stretch/>
        </p:blipFill>
        <p:spPr>
          <a:xfrm>
            <a:off x="7290832" y="4736456"/>
            <a:ext cx="1441728" cy="304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169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" preserve="1" userDrawn="1">
  <p:cSld name="1_Intro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oogle Shape;8;p2"/>
          <p:cNvCxnSpPr/>
          <p:nvPr/>
        </p:nvCxnSpPr>
        <p:spPr>
          <a:xfrm>
            <a:off x="292913" y="3331402"/>
            <a:ext cx="2452725" cy="0"/>
          </a:xfrm>
          <a:prstGeom prst="straightConnector1">
            <a:avLst/>
          </a:prstGeom>
          <a:noFill/>
          <a:ln w="57150" cap="flat" cmpd="sng">
            <a:solidFill>
              <a:srgbClr val="009CD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" name="Espace réservé du titre 1">
            <a:extLst>
              <a:ext uri="{FF2B5EF4-FFF2-40B4-BE49-F238E27FC236}">
                <a16:creationId xmlns:a16="http://schemas.microsoft.com/office/drawing/2014/main" id="{CE2FBB1E-E989-4DFC-8FFF-E5D471AFC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13" y="2659322"/>
            <a:ext cx="4639131" cy="56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37D86B2F-15D0-4FAA-971A-5608D81A87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2911" y="4355836"/>
            <a:ext cx="3416788" cy="278099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719B3C-C444-4383-B2D4-83DD9B99B424}"/>
              </a:ext>
            </a:extLst>
          </p:cNvPr>
          <p:cNvSpPr/>
          <p:nvPr userDrawn="1"/>
        </p:nvSpPr>
        <p:spPr>
          <a:xfrm>
            <a:off x="4932044" y="2467992"/>
            <a:ext cx="1974272" cy="87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CD2C24-4BFC-454A-9FAC-BCBF87795104}"/>
              </a:ext>
            </a:extLst>
          </p:cNvPr>
          <p:cNvSpPr/>
          <p:nvPr userDrawn="1"/>
        </p:nvSpPr>
        <p:spPr>
          <a:xfrm rot="5400000">
            <a:off x="4947514" y="2046908"/>
            <a:ext cx="3809063" cy="108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2B8E45B7-AC51-4767-B647-A0FB1D08BAC0}"/>
              </a:ext>
            </a:extLst>
          </p:cNvPr>
          <p:cNvGrpSpPr/>
          <p:nvPr userDrawn="1"/>
        </p:nvGrpSpPr>
        <p:grpSpPr>
          <a:xfrm rot="10800000">
            <a:off x="4471080" y="4690700"/>
            <a:ext cx="201841" cy="327822"/>
            <a:chOff x="5964899" y="6069539"/>
            <a:chExt cx="269121" cy="437096"/>
          </a:xfrm>
          <a:solidFill>
            <a:srgbClr val="009CDE"/>
          </a:solidFill>
        </p:grpSpPr>
        <p:sp>
          <p:nvSpPr>
            <p:cNvPr id="42" name="Google Shape;9;p2">
              <a:extLst>
                <a:ext uri="{FF2B5EF4-FFF2-40B4-BE49-F238E27FC236}">
                  <a16:creationId xmlns:a16="http://schemas.microsoft.com/office/drawing/2014/main" id="{81D3F481-39EE-42E2-9DA2-E5F4347FC0D5}"/>
                </a:ext>
              </a:extLst>
            </p:cNvPr>
            <p:cNvSpPr/>
            <p:nvPr/>
          </p:nvSpPr>
          <p:spPr>
            <a:xfrm rot="-8100000">
              <a:off x="5964899" y="6244440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9;p2">
              <a:extLst>
                <a:ext uri="{FF2B5EF4-FFF2-40B4-BE49-F238E27FC236}">
                  <a16:creationId xmlns:a16="http://schemas.microsoft.com/office/drawing/2014/main" id="{B30E5D82-DD41-4535-84DB-11F8BAD5AF84}"/>
                </a:ext>
              </a:extLst>
            </p:cNvPr>
            <p:cNvSpPr/>
            <p:nvPr userDrawn="1"/>
          </p:nvSpPr>
          <p:spPr>
            <a:xfrm rot="-8100000">
              <a:off x="5971825" y="6069539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" name="Google Shape;94;p18">
            <a:extLst>
              <a:ext uri="{FF2B5EF4-FFF2-40B4-BE49-F238E27FC236}">
                <a16:creationId xmlns:a16="http://schemas.microsoft.com/office/drawing/2014/main" id="{5B549079-1E4A-4490-A597-98247F7F91D4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 l="7444" r="8125"/>
          <a:stretch/>
        </p:blipFill>
        <p:spPr>
          <a:xfrm>
            <a:off x="5831215" y="1921953"/>
            <a:ext cx="2349000" cy="436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F2A2191-EFAA-43B8-AE94-BDB93AA1F2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80386" y="454254"/>
            <a:ext cx="1828958" cy="136714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D3070F0-C634-4291-867F-F955608D71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5808" y="2507626"/>
            <a:ext cx="1819814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57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" preserve="1" userDrawn="1">
  <p:cSld name="1_Intro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oogle Shape;8;p2"/>
          <p:cNvCxnSpPr/>
          <p:nvPr/>
        </p:nvCxnSpPr>
        <p:spPr>
          <a:xfrm>
            <a:off x="292913" y="3331402"/>
            <a:ext cx="2452725" cy="0"/>
          </a:xfrm>
          <a:prstGeom prst="straightConnector1">
            <a:avLst/>
          </a:prstGeom>
          <a:noFill/>
          <a:ln w="57150" cap="flat" cmpd="sng">
            <a:solidFill>
              <a:srgbClr val="009CD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" name="Espace réservé du titre 1">
            <a:extLst>
              <a:ext uri="{FF2B5EF4-FFF2-40B4-BE49-F238E27FC236}">
                <a16:creationId xmlns:a16="http://schemas.microsoft.com/office/drawing/2014/main" id="{CE2FBB1E-E989-4DFC-8FFF-E5D471AFC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13" y="2659322"/>
            <a:ext cx="4639131" cy="56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37D86B2F-15D0-4FAA-971A-5608D81A87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2911" y="4355836"/>
            <a:ext cx="3416788" cy="278099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719B3C-C444-4383-B2D4-83DD9B99B424}"/>
              </a:ext>
            </a:extLst>
          </p:cNvPr>
          <p:cNvSpPr/>
          <p:nvPr userDrawn="1"/>
        </p:nvSpPr>
        <p:spPr>
          <a:xfrm>
            <a:off x="4932044" y="2467992"/>
            <a:ext cx="1974272" cy="87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CD2C24-4BFC-454A-9FAC-BCBF87795104}"/>
              </a:ext>
            </a:extLst>
          </p:cNvPr>
          <p:cNvSpPr/>
          <p:nvPr userDrawn="1"/>
        </p:nvSpPr>
        <p:spPr>
          <a:xfrm rot="5400000">
            <a:off x="4947514" y="2046908"/>
            <a:ext cx="3809063" cy="108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D6903FE7-6912-47F3-9D9E-6E2B53026AD6}"/>
              </a:ext>
            </a:extLst>
          </p:cNvPr>
          <p:cNvGrpSpPr/>
          <p:nvPr userDrawn="1"/>
        </p:nvGrpSpPr>
        <p:grpSpPr>
          <a:xfrm>
            <a:off x="4958839" y="130922"/>
            <a:ext cx="3809063" cy="4815968"/>
            <a:chOff x="1504117" y="174563"/>
            <a:chExt cx="5078750" cy="6421291"/>
          </a:xfrm>
        </p:grpSpPr>
        <p:pic>
          <p:nvPicPr>
            <p:cNvPr id="36" name="Image 35" descr="Une image contenant eau, rivière, nature&#10;&#10;Description générée automatiquement">
              <a:extLst>
                <a:ext uri="{FF2B5EF4-FFF2-40B4-BE49-F238E27FC236}">
                  <a16:creationId xmlns:a16="http://schemas.microsoft.com/office/drawing/2014/main" id="{7E0C3158-EF02-4DBB-9E3D-1D6E971A41D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070" r="19572"/>
            <a:stretch/>
          </p:blipFill>
          <p:spPr>
            <a:xfrm>
              <a:off x="1531609" y="262147"/>
              <a:ext cx="4994730" cy="6333707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B45D563-1116-4018-A19A-A0DB680C1892}"/>
                </a:ext>
              </a:extLst>
            </p:cNvPr>
            <p:cNvSpPr/>
            <p:nvPr userDrawn="1"/>
          </p:nvSpPr>
          <p:spPr>
            <a:xfrm>
              <a:off x="1516889" y="3259802"/>
              <a:ext cx="2632363" cy="116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72E9266-B2A6-4C5B-B2A1-6D5EFC12AF74}"/>
                </a:ext>
              </a:extLst>
            </p:cNvPr>
            <p:cNvSpPr/>
            <p:nvPr userDrawn="1"/>
          </p:nvSpPr>
          <p:spPr>
            <a:xfrm rot="5400000">
              <a:off x="1644835" y="2641627"/>
              <a:ext cx="5078750" cy="14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E5ED575-8F13-4664-9D29-6AAE03650BDC}"/>
                </a:ext>
              </a:extLst>
            </p:cNvPr>
            <p:cNvSpPr/>
            <p:nvPr userDrawn="1"/>
          </p:nvSpPr>
          <p:spPr>
            <a:xfrm>
              <a:off x="1504117" y="5234840"/>
              <a:ext cx="5078750" cy="116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D45AA07-E864-41CF-8841-91665122D466}"/>
                </a:ext>
              </a:extLst>
            </p:cNvPr>
            <p:cNvSpPr/>
            <p:nvPr userDrawn="1"/>
          </p:nvSpPr>
          <p:spPr>
            <a:xfrm>
              <a:off x="4146981" y="2083747"/>
              <a:ext cx="2425802" cy="116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2B8E45B7-AC51-4767-B647-A0FB1D08BAC0}"/>
              </a:ext>
            </a:extLst>
          </p:cNvPr>
          <p:cNvGrpSpPr/>
          <p:nvPr userDrawn="1"/>
        </p:nvGrpSpPr>
        <p:grpSpPr>
          <a:xfrm rot="10800000">
            <a:off x="4471080" y="4690700"/>
            <a:ext cx="201841" cy="327822"/>
            <a:chOff x="5964899" y="6069539"/>
            <a:chExt cx="269121" cy="437096"/>
          </a:xfrm>
          <a:solidFill>
            <a:srgbClr val="009CDE"/>
          </a:solidFill>
        </p:grpSpPr>
        <p:sp>
          <p:nvSpPr>
            <p:cNvPr id="42" name="Google Shape;9;p2">
              <a:extLst>
                <a:ext uri="{FF2B5EF4-FFF2-40B4-BE49-F238E27FC236}">
                  <a16:creationId xmlns:a16="http://schemas.microsoft.com/office/drawing/2014/main" id="{81D3F481-39EE-42E2-9DA2-E5F4347FC0D5}"/>
                </a:ext>
              </a:extLst>
            </p:cNvPr>
            <p:cNvSpPr/>
            <p:nvPr/>
          </p:nvSpPr>
          <p:spPr>
            <a:xfrm rot="-8100000">
              <a:off x="5964899" y="6244440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9;p2">
              <a:extLst>
                <a:ext uri="{FF2B5EF4-FFF2-40B4-BE49-F238E27FC236}">
                  <a16:creationId xmlns:a16="http://schemas.microsoft.com/office/drawing/2014/main" id="{B30E5D82-DD41-4535-84DB-11F8BAD5AF84}"/>
                </a:ext>
              </a:extLst>
            </p:cNvPr>
            <p:cNvSpPr/>
            <p:nvPr userDrawn="1"/>
          </p:nvSpPr>
          <p:spPr>
            <a:xfrm rot="-8100000">
              <a:off x="5971825" y="6069539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" name="Google Shape;94;p18">
            <a:extLst>
              <a:ext uri="{FF2B5EF4-FFF2-40B4-BE49-F238E27FC236}">
                <a16:creationId xmlns:a16="http://schemas.microsoft.com/office/drawing/2014/main" id="{5B549079-1E4A-4490-A597-98247F7F91D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7444" r="8125"/>
          <a:stretch/>
        </p:blipFill>
        <p:spPr>
          <a:xfrm>
            <a:off x="232852" y="692317"/>
            <a:ext cx="3416788" cy="72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009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65F5A68-AAA0-4BFF-9919-1879A7E912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D2E3E1-995E-47D6-81E1-B2DCC9E531B8}"/>
              </a:ext>
            </a:extLst>
          </p:cNvPr>
          <p:cNvSpPr/>
          <p:nvPr userDrawn="1"/>
        </p:nvSpPr>
        <p:spPr>
          <a:xfrm>
            <a:off x="673435" y="1"/>
            <a:ext cx="4386246" cy="11480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49AAC03B-2140-40CD-B0B3-C7F703ACE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19" y="464988"/>
            <a:ext cx="4034448" cy="469732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fr-FR" dirty="0"/>
              <a:t>4.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A72A15-25EB-4A56-AF70-34CCE34FC2EE}"/>
              </a:ext>
            </a:extLst>
          </p:cNvPr>
          <p:cNvSpPr/>
          <p:nvPr userDrawn="1"/>
        </p:nvSpPr>
        <p:spPr>
          <a:xfrm>
            <a:off x="673434" y="3924154"/>
            <a:ext cx="4573791" cy="1219346"/>
          </a:xfrm>
          <a:prstGeom prst="rect">
            <a:avLst/>
          </a:prstGeom>
          <a:solidFill>
            <a:srgbClr val="004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4B4121F1-9A86-4BBA-BA47-8F7E7BFC06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3410" y="4087448"/>
            <a:ext cx="4033838" cy="105870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effectLst/>
              </a:defRPr>
            </a:lvl1pPr>
            <a:lvl2pPr marL="179388" indent="-179388">
              <a:buFont typeface="Arial" charset="0"/>
              <a:buChar char="•"/>
              <a:tabLst/>
              <a:defRPr sz="1400">
                <a:solidFill>
                  <a:schemeClr val="bg1"/>
                </a:solidFill>
                <a:effectLst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25124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" preserve="1" userDrawn="1">
  <p:cSld name="1_Intro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oogle Shape;8;p2"/>
          <p:cNvCxnSpPr/>
          <p:nvPr/>
        </p:nvCxnSpPr>
        <p:spPr>
          <a:xfrm>
            <a:off x="292913" y="3331402"/>
            <a:ext cx="2452725" cy="0"/>
          </a:xfrm>
          <a:prstGeom prst="straightConnector1">
            <a:avLst/>
          </a:prstGeom>
          <a:noFill/>
          <a:ln w="57150" cap="flat" cmpd="sng">
            <a:solidFill>
              <a:srgbClr val="009CD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" name="Espace réservé du titre 1">
            <a:extLst>
              <a:ext uri="{FF2B5EF4-FFF2-40B4-BE49-F238E27FC236}">
                <a16:creationId xmlns:a16="http://schemas.microsoft.com/office/drawing/2014/main" id="{CE2FBB1E-E989-4DFC-8FFF-E5D471AFC5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913" y="2555421"/>
            <a:ext cx="4639131" cy="669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i="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fr-FR" dirty="0"/>
              <a:t>TravelSolutions®</a:t>
            </a:r>
            <a:br>
              <a:rPr lang="fr-FR" sz="3600" baseline="30000" dirty="0"/>
            </a:br>
            <a:r>
              <a:rPr lang="fr-FR" dirty="0"/>
              <a:t>La réservation en ligne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37D86B2F-15D0-4FAA-971A-5608D81A87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2911" y="4355836"/>
            <a:ext cx="3416788" cy="278099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719B3C-C444-4383-B2D4-83DD9B99B424}"/>
              </a:ext>
            </a:extLst>
          </p:cNvPr>
          <p:cNvSpPr/>
          <p:nvPr userDrawn="1"/>
        </p:nvSpPr>
        <p:spPr>
          <a:xfrm>
            <a:off x="4932044" y="2467992"/>
            <a:ext cx="1974272" cy="87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CD2C24-4BFC-454A-9FAC-BCBF87795104}"/>
              </a:ext>
            </a:extLst>
          </p:cNvPr>
          <p:cNvSpPr/>
          <p:nvPr userDrawn="1"/>
        </p:nvSpPr>
        <p:spPr>
          <a:xfrm rot="5400000">
            <a:off x="4947514" y="2046908"/>
            <a:ext cx="3809063" cy="108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2B8E45B7-AC51-4767-B647-A0FB1D08BAC0}"/>
              </a:ext>
            </a:extLst>
          </p:cNvPr>
          <p:cNvGrpSpPr/>
          <p:nvPr userDrawn="1"/>
        </p:nvGrpSpPr>
        <p:grpSpPr>
          <a:xfrm rot="10800000">
            <a:off x="4471080" y="4690700"/>
            <a:ext cx="201841" cy="327822"/>
            <a:chOff x="5964899" y="6069539"/>
            <a:chExt cx="269121" cy="437096"/>
          </a:xfrm>
          <a:solidFill>
            <a:srgbClr val="009CDE"/>
          </a:solidFill>
        </p:grpSpPr>
        <p:sp>
          <p:nvSpPr>
            <p:cNvPr id="42" name="Google Shape;9;p2">
              <a:extLst>
                <a:ext uri="{FF2B5EF4-FFF2-40B4-BE49-F238E27FC236}">
                  <a16:creationId xmlns:a16="http://schemas.microsoft.com/office/drawing/2014/main" id="{81D3F481-39EE-42E2-9DA2-E5F4347FC0D5}"/>
                </a:ext>
              </a:extLst>
            </p:cNvPr>
            <p:cNvSpPr/>
            <p:nvPr/>
          </p:nvSpPr>
          <p:spPr>
            <a:xfrm rot="-8100000">
              <a:off x="5964899" y="6244440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9;p2">
              <a:extLst>
                <a:ext uri="{FF2B5EF4-FFF2-40B4-BE49-F238E27FC236}">
                  <a16:creationId xmlns:a16="http://schemas.microsoft.com/office/drawing/2014/main" id="{B30E5D82-DD41-4535-84DB-11F8BAD5AF84}"/>
                </a:ext>
              </a:extLst>
            </p:cNvPr>
            <p:cNvSpPr/>
            <p:nvPr userDrawn="1"/>
          </p:nvSpPr>
          <p:spPr>
            <a:xfrm rot="-8100000">
              <a:off x="5971825" y="6069539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" name="Google Shape;94;p18">
            <a:extLst>
              <a:ext uri="{FF2B5EF4-FFF2-40B4-BE49-F238E27FC236}">
                <a16:creationId xmlns:a16="http://schemas.microsoft.com/office/drawing/2014/main" id="{5B549079-1E4A-4490-A597-98247F7F91D4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 l="7444" r="8125"/>
          <a:stretch/>
        </p:blipFill>
        <p:spPr>
          <a:xfrm>
            <a:off x="5831215" y="1921953"/>
            <a:ext cx="2349000" cy="436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12F31BC-9DDD-4A8A-9E92-D4F4E43705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5808" y="2463304"/>
            <a:ext cx="1819814" cy="226790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3771A7-5617-4172-BD08-5B5E0DF67C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34684" y="471701"/>
            <a:ext cx="1898303" cy="13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172DBC-3B83-43EC-81F0-37BE2038F8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507"/>
          <a:stretch/>
        </p:blipFill>
        <p:spPr>
          <a:xfrm>
            <a:off x="0" y="-3248"/>
            <a:ext cx="9144000" cy="514940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73434" y="3924154"/>
            <a:ext cx="4573791" cy="1219346"/>
          </a:xfrm>
          <a:prstGeom prst="rect">
            <a:avLst/>
          </a:prstGeom>
          <a:solidFill>
            <a:srgbClr val="004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943410" y="4087448"/>
            <a:ext cx="4033838" cy="105870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effectLst/>
              </a:defRPr>
            </a:lvl1pPr>
            <a:lvl2pPr marL="179388" indent="-179388">
              <a:buFont typeface="Arial" charset="0"/>
              <a:buChar char="•"/>
              <a:tabLst/>
              <a:defRPr sz="1400">
                <a:solidFill>
                  <a:schemeClr val="bg1"/>
                </a:solidFill>
                <a:effectLst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73435" y="1"/>
            <a:ext cx="4386246" cy="11480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952419" y="464988"/>
            <a:ext cx="4034448" cy="469732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fr-FR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1545994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50C7BEF-266D-48E3-8661-482B000DD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580" b="1045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73434" y="3924154"/>
            <a:ext cx="4573791" cy="1219346"/>
          </a:xfrm>
          <a:prstGeom prst="rect">
            <a:avLst/>
          </a:prstGeom>
          <a:solidFill>
            <a:srgbClr val="004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943410" y="4087448"/>
            <a:ext cx="4033838" cy="105870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effectLst/>
              </a:defRPr>
            </a:lvl1pPr>
            <a:lvl2pPr marL="179388" indent="-179388">
              <a:buFont typeface="Arial" charset="0"/>
              <a:buChar char="•"/>
              <a:tabLst/>
              <a:defRPr sz="1400">
                <a:solidFill>
                  <a:schemeClr val="bg1"/>
                </a:solidFill>
                <a:effectLst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73435" y="1"/>
            <a:ext cx="4386246" cy="11480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952419" y="464988"/>
            <a:ext cx="4034448" cy="469732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fr-FR" dirty="0"/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247807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673434" y="4903610"/>
            <a:ext cx="4573791" cy="239890"/>
          </a:xfrm>
          <a:prstGeom prst="rect">
            <a:avLst/>
          </a:prstGeom>
          <a:solidFill>
            <a:srgbClr val="004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673434" y="1"/>
            <a:ext cx="4573791" cy="85574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5944" y="128169"/>
            <a:ext cx="4123103" cy="582585"/>
          </a:xfrm>
        </p:spPr>
        <p:txBody>
          <a:bodyPr/>
          <a:lstStyle>
            <a:lvl1pPr>
              <a:lnSpc>
                <a:spcPts val="1800"/>
              </a:lnSpc>
              <a:defRPr sz="17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E3C-CCE6-F242-84E3-BCBDD257A1E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673434" y="1044365"/>
            <a:ext cx="7797132" cy="3642747"/>
          </a:xfrm>
        </p:spPr>
        <p:txBody>
          <a:bodyPr/>
          <a:lstStyle>
            <a:lvl3pPr marL="193675" indent="-193675">
              <a:buClr>
                <a:srgbClr val="004680"/>
              </a:buClr>
              <a:buFont typeface="Wingdings" panose="05000000000000000000" pitchFamily="2" charset="2"/>
              <a:buChar char="l"/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3771900" y="4921805"/>
            <a:ext cx="1057275" cy="221695"/>
          </a:xfrm>
          <a:prstGeom prst="rect">
            <a:avLst/>
          </a:prstGeom>
          <a:noFill/>
        </p:spPr>
        <p:txBody>
          <a:bodyPr wrap="square" lIns="0" tIns="0" rIns="0" bIns="18000" rtlCol="0" anchor="ctr" anchorCtr="0">
            <a:noAutofit/>
          </a:bodyPr>
          <a:lstStyle/>
          <a:p>
            <a:pPr algn="r"/>
            <a:r>
              <a:rPr lang="fr-FR" sz="700" dirty="0">
                <a:solidFill>
                  <a:schemeClr val="bg1"/>
                </a:solidFill>
                <a:effectLst>
                  <a:outerShdw blurRad="50800" dist="38100" dir="10380000" algn="tl" rotWithShape="0">
                    <a:srgbClr val="000000">
                      <a:alpha val="43000"/>
                    </a:srgbClr>
                  </a:outerShdw>
                </a:effectLst>
              </a:rPr>
              <a:t>page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34300" y="4903610"/>
            <a:ext cx="1298575" cy="21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156449" y="1"/>
            <a:ext cx="4820963" cy="51434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902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" preserve="1" userDrawn="1">
  <p:cSld name="Intro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eau, rivière, nature&#10;&#10;Description générée automatiquement">
            <a:extLst>
              <a:ext uri="{FF2B5EF4-FFF2-40B4-BE49-F238E27FC236}">
                <a16:creationId xmlns:a16="http://schemas.microsoft.com/office/drawing/2014/main" id="{385C591B-4AB0-4143-9647-FA499A30F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" r="-17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cxnSp>
        <p:nvCxnSpPr>
          <p:cNvPr id="8" name="Google Shape;8;p2"/>
          <p:cNvCxnSpPr/>
          <p:nvPr/>
        </p:nvCxnSpPr>
        <p:spPr>
          <a:xfrm>
            <a:off x="292913" y="3331402"/>
            <a:ext cx="2452725" cy="0"/>
          </a:xfrm>
          <a:prstGeom prst="straightConnector1">
            <a:avLst/>
          </a:prstGeom>
          <a:noFill/>
          <a:ln w="57150" cap="flat" cmpd="sng">
            <a:solidFill>
              <a:srgbClr val="009CDE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5BDFA1E-FA6B-4B00-BBB6-2D8BC6E61AC2}"/>
              </a:ext>
            </a:extLst>
          </p:cNvPr>
          <p:cNvGrpSpPr/>
          <p:nvPr userDrawn="1"/>
        </p:nvGrpSpPr>
        <p:grpSpPr>
          <a:xfrm>
            <a:off x="4473675" y="4552154"/>
            <a:ext cx="201841" cy="327822"/>
            <a:chOff x="5964899" y="6069539"/>
            <a:chExt cx="269121" cy="437096"/>
          </a:xfrm>
        </p:grpSpPr>
        <p:sp>
          <p:nvSpPr>
            <p:cNvPr id="9" name="Google Shape;9;p2"/>
            <p:cNvSpPr/>
            <p:nvPr/>
          </p:nvSpPr>
          <p:spPr>
            <a:xfrm rot="-8100000">
              <a:off x="5964899" y="6244440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;p2">
              <a:extLst>
                <a:ext uri="{FF2B5EF4-FFF2-40B4-BE49-F238E27FC236}">
                  <a16:creationId xmlns:a16="http://schemas.microsoft.com/office/drawing/2014/main" id="{C414B990-6884-4C1A-B293-A67CB1C34E6F}"/>
                </a:ext>
              </a:extLst>
            </p:cNvPr>
            <p:cNvSpPr/>
            <p:nvPr userDrawn="1"/>
          </p:nvSpPr>
          <p:spPr>
            <a:xfrm rot="-8100000">
              <a:off x="5971825" y="6069539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Espace réservé du titre 1">
            <a:extLst>
              <a:ext uri="{FF2B5EF4-FFF2-40B4-BE49-F238E27FC236}">
                <a16:creationId xmlns:a16="http://schemas.microsoft.com/office/drawing/2014/main" id="{CE2FBB1E-E989-4DFC-8FFF-E5D471AFC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13" y="2659322"/>
            <a:ext cx="7812186" cy="56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ra" pitchFamily="2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4CA62B6-8DF9-4B2D-8B71-019877D1AB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2911" y="4642603"/>
            <a:ext cx="3906095" cy="278099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37D86B2F-15D0-4FAA-971A-5608D81A87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2911" y="4362763"/>
            <a:ext cx="3416788" cy="278099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B64A4DE-7803-41D4-978F-D155F70388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912" y="937259"/>
            <a:ext cx="3306650" cy="226522"/>
          </a:xfrm>
          <a:prstGeom prst="rect">
            <a:avLst/>
          </a:prstGeom>
        </p:spPr>
      </p:pic>
      <p:sp>
        <p:nvSpPr>
          <p:cNvPr id="12" name="Google Shape;35;p10">
            <a:extLst>
              <a:ext uri="{FF2B5EF4-FFF2-40B4-BE49-F238E27FC236}">
                <a16:creationId xmlns:a16="http://schemas.microsoft.com/office/drawing/2014/main" id="{91896938-2C6B-4AC3-A6A7-A042565F1B7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7514527" y="4079334"/>
            <a:ext cx="1336562" cy="864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1" i="0" u="none" strike="noStrike" cap="none">
                <a:solidFill>
                  <a:schemeClr val="bg1"/>
                </a:solidFill>
                <a:latin typeface="Montserrat" panose="00000500000000000000" pitchFamily="2" charset="0"/>
                <a:ea typeface="Montserrat" panose="00000500000000000000" pitchFamily="2" charset="0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FR" dirty="0"/>
              <a:t>Logo client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8307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" preserve="1" userDrawn="1">
  <p:cSld name="1_Intro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extérieur, meubles, fauteuil&#10;&#10;Description générée automatiquement">
            <a:extLst>
              <a:ext uri="{FF2B5EF4-FFF2-40B4-BE49-F238E27FC236}">
                <a16:creationId xmlns:a16="http://schemas.microsoft.com/office/drawing/2014/main" id="{D94E6711-18BA-4C3C-98F3-CF6B85FD85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8" name="Google Shape;8;p2"/>
          <p:cNvCxnSpPr/>
          <p:nvPr/>
        </p:nvCxnSpPr>
        <p:spPr>
          <a:xfrm>
            <a:off x="292913" y="3331402"/>
            <a:ext cx="2452725" cy="0"/>
          </a:xfrm>
          <a:prstGeom prst="straightConnector1">
            <a:avLst/>
          </a:prstGeom>
          <a:noFill/>
          <a:ln w="57150" cap="flat" cmpd="sng">
            <a:solidFill>
              <a:srgbClr val="009CDE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5BDFA1E-FA6B-4B00-BBB6-2D8BC6E61AC2}"/>
              </a:ext>
            </a:extLst>
          </p:cNvPr>
          <p:cNvGrpSpPr/>
          <p:nvPr userDrawn="1"/>
        </p:nvGrpSpPr>
        <p:grpSpPr>
          <a:xfrm>
            <a:off x="4473675" y="4552154"/>
            <a:ext cx="201841" cy="327822"/>
            <a:chOff x="5964899" y="6069539"/>
            <a:chExt cx="269121" cy="437096"/>
          </a:xfrm>
        </p:grpSpPr>
        <p:sp>
          <p:nvSpPr>
            <p:cNvPr id="9" name="Google Shape;9;p2"/>
            <p:cNvSpPr/>
            <p:nvPr/>
          </p:nvSpPr>
          <p:spPr>
            <a:xfrm rot="-8100000">
              <a:off x="5964899" y="6244440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;p2">
              <a:extLst>
                <a:ext uri="{FF2B5EF4-FFF2-40B4-BE49-F238E27FC236}">
                  <a16:creationId xmlns:a16="http://schemas.microsoft.com/office/drawing/2014/main" id="{C414B990-6884-4C1A-B293-A67CB1C34E6F}"/>
                </a:ext>
              </a:extLst>
            </p:cNvPr>
            <p:cNvSpPr/>
            <p:nvPr userDrawn="1"/>
          </p:nvSpPr>
          <p:spPr>
            <a:xfrm rot="-8100000">
              <a:off x="5971825" y="6069539"/>
              <a:ext cx="262195" cy="262195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Espace réservé du titre 1">
            <a:extLst>
              <a:ext uri="{FF2B5EF4-FFF2-40B4-BE49-F238E27FC236}">
                <a16:creationId xmlns:a16="http://schemas.microsoft.com/office/drawing/2014/main" id="{CE2FBB1E-E989-4DFC-8FFF-E5D471AFC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13" y="2659322"/>
            <a:ext cx="7812186" cy="56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ra" pitchFamily="2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034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985944" y="178735"/>
            <a:ext cx="4261282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fr-FR" dirty="0"/>
              <a:t>Cliquez et modifiez </a:t>
            </a:r>
            <a:br>
              <a:rPr lang="fr-FR" dirty="0"/>
            </a:br>
            <a:r>
              <a:rPr lang="fr-FR" dirty="0"/>
              <a:t>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73434" y="1266989"/>
            <a:ext cx="8174992" cy="24032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182418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182418"/>
            <a:ext cx="2895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873625" y="4921050"/>
            <a:ext cx="373600" cy="222450"/>
          </a:xfrm>
          <a:prstGeom prst="rect">
            <a:avLst/>
          </a:prstGeom>
          <a:effectLst/>
        </p:spPr>
        <p:txBody>
          <a:bodyPr vert="horz" lIns="0" tIns="0" rIns="252000" bIns="18000" rtlCol="0" anchor="ctr"/>
          <a:lstStyle>
            <a:lvl1pPr algn="l">
              <a:defRPr sz="700">
                <a:solidFill>
                  <a:schemeClr val="bg1"/>
                </a:solidFill>
                <a:effectLst>
                  <a:outerShdw blurRad="50800" dist="38100" dir="1014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fld id="{59894E3C-CCE6-F242-84E3-BCBDD257A1E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135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7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4" r:id="rId29"/>
    <p:sldLayoutId id="2147483713" r:id="rId30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ts val="700"/>
        </a:spcBef>
        <a:buFont typeface="Arial"/>
        <a:buNone/>
        <a:defRPr sz="19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lnSpc>
          <a:spcPct val="90000"/>
        </a:lnSpc>
        <a:spcBef>
          <a:spcPts val="700"/>
        </a:spcBef>
        <a:buFont typeface="Arial"/>
        <a:buNone/>
        <a:defRPr sz="17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285750" indent="-285750" algn="l" defTabSz="457200" rtl="0" eaLnBrk="1" latinLnBrk="0" hangingPunct="1">
        <a:lnSpc>
          <a:spcPct val="90000"/>
        </a:lnSpc>
        <a:spcBef>
          <a:spcPts val="700"/>
        </a:spcBef>
        <a:buClr>
          <a:srgbClr val="004680"/>
        </a:buClr>
        <a:buSzPct val="80000"/>
        <a:buFont typeface="Wingdings" panose="05000000000000000000" pitchFamily="2" charset="2"/>
        <a:buChar char="l"/>
        <a:defRPr sz="140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361950" indent="-180975" algn="l" defTabSz="457200" rtl="0" eaLnBrk="1" latinLnBrk="0" hangingPunct="1">
        <a:lnSpc>
          <a:spcPct val="90000"/>
        </a:lnSpc>
        <a:spcBef>
          <a:spcPts val="700"/>
        </a:spcBef>
        <a:buClr>
          <a:schemeClr val="accent2"/>
        </a:buClr>
        <a:buSzPct val="80000"/>
        <a:buFont typeface="Lucida Grande"/>
        <a:buChar char="•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536575" indent="-174625" algn="l" defTabSz="457200" rtl="0" eaLnBrk="1" latinLnBrk="0" hangingPunct="1">
        <a:lnSpc>
          <a:spcPct val="90000"/>
        </a:lnSpc>
        <a:spcBef>
          <a:spcPts val="700"/>
        </a:spcBef>
        <a:buClr>
          <a:schemeClr val="accent1"/>
        </a:buClr>
        <a:buSzPct val="80000"/>
        <a:buFont typeface="Lucida Grande"/>
        <a:buChar char="&gt;"/>
        <a:defRPr sz="900" b="0" i="0" kern="1200">
          <a:solidFill>
            <a:schemeClr val="accent1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help.hv-travelsolutions.com/" TargetMode="Externa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mailto:noreplyhvc@hv-travelsolutions.com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85AC10-77EC-457C-96CC-3CCAD02E2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sz="2400" dirty="0"/>
              <a:t>TravelSolutions</a:t>
            </a:r>
            <a:r>
              <a:rPr lang="fr-FR" baseline="30000" dirty="0"/>
              <a:t>®</a:t>
            </a:r>
            <a:br>
              <a:rPr lang="fr-FR" sz="2400" dirty="0"/>
            </a:br>
            <a:r>
              <a:rPr lang="fr-FR" sz="2400" dirty="0"/>
              <a:t>La validation</a:t>
            </a: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C92C908C-560F-4769-A54E-B7B5F3A4D9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2912" y="4770506"/>
            <a:ext cx="3278563" cy="16300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800" b="0" dirty="0"/>
              <a:t>Version – Novembre 2023</a:t>
            </a:r>
          </a:p>
        </p:txBody>
      </p:sp>
      <p:pic>
        <p:nvPicPr>
          <p:cNvPr id="5" name="Image 4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6AC8CC02-45C8-0295-B048-D4D39E812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5" y="264792"/>
            <a:ext cx="2303780" cy="745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124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DAE81-C352-4345-81F4-9A122D74C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rôle de Valideur - Process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3989D0-0FD9-4E4D-9F88-510C434215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722" y="906964"/>
            <a:ext cx="8344178" cy="3490445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Le Valideur peut demander de Modifier le voyage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r-FR" dirty="0"/>
              <a:t>le demandeur visualise la demande sur la page d’accueil et/ou dans l’onglet Travel</a:t>
            </a:r>
          </a:p>
          <a:p>
            <a:pPr>
              <a:buFont typeface="Symbol" panose="05050102010706020507" pitchFamily="18" charset="2"/>
              <a:buChar char="Þ"/>
            </a:pPr>
            <a:endParaRPr lang="fr-FR" dirty="0"/>
          </a:p>
          <a:p>
            <a:pPr>
              <a:buFont typeface="Symbol" panose="05050102010706020507" pitchFamily="18" charset="2"/>
              <a:buChar char="Þ"/>
            </a:pPr>
            <a:endParaRPr lang="fr-FR" dirty="0"/>
          </a:p>
          <a:p>
            <a:pPr>
              <a:buFont typeface="Symbol" panose="05050102010706020507" pitchFamily="18" charset="2"/>
              <a:buChar char="Þ"/>
            </a:pPr>
            <a:endParaRPr lang="fr-FR" dirty="0"/>
          </a:p>
          <a:p>
            <a:pPr>
              <a:buFont typeface="Symbol" panose="05050102010706020507" pitchFamily="18" charset="2"/>
              <a:buChar char="Þ"/>
            </a:pPr>
            <a:endParaRPr lang="fr-FR" dirty="0"/>
          </a:p>
          <a:p>
            <a:pPr>
              <a:buFont typeface="Symbol" panose="05050102010706020507" pitchFamily="18" charset="2"/>
              <a:buChar char="Þ"/>
            </a:pPr>
            <a:endParaRPr lang="fr-FR" dirty="0"/>
          </a:p>
          <a:p>
            <a:pPr>
              <a:buFont typeface="Symbol" panose="05050102010706020507" pitchFamily="18" charset="2"/>
              <a:buChar char="Þ"/>
            </a:pPr>
            <a:endParaRPr lang="fr-FR" dirty="0"/>
          </a:p>
          <a:p>
            <a:pPr>
              <a:buFont typeface="Symbol" panose="05050102010706020507" pitchFamily="18" charset="2"/>
              <a:buChar char="Þ"/>
            </a:pPr>
            <a:endParaRPr lang="fr-FR" dirty="0"/>
          </a:p>
          <a:p>
            <a:pPr>
              <a:buFont typeface="Symbol" panose="05050102010706020507" pitchFamily="18" charset="2"/>
              <a:buChar char="Þ"/>
            </a:pPr>
            <a:r>
              <a:rPr lang="fr-FR" dirty="0"/>
              <a:t>Le demandeur procède à une nouvelle sélection et renvoie en validation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793D88-EBB2-43DA-8B51-132B6B867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71" y="1708949"/>
            <a:ext cx="1624489" cy="14058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113C40-925B-42FA-8DF6-B4270F530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016" y="1768763"/>
            <a:ext cx="5743446" cy="10838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36591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350FB977-9E90-4470-8AF1-EE115F9F3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28" y="1693321"/>
            <a:ext cx="3510762" cy="31265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DFAE9FE-0F09-4843-A288-DC356111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rôle de Valideur - Délégation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3D5D6A-ECFA-4F03-A148-DA8CB82763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722" y="1032567"/>
            <a:ext cx="8344178" cy="3490445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En cas d’absence, le Valideur peut déléguer ce rôle à un autre Valideur</a:t>
            </a:r>
          </a:p>
        </p:txBody>
      </p:sp>
      <p:sp>
        <p:nvSpPr>
          <p:cNvPr id="6" name="Rectangle à coins arrondis 7">
            <a:extLst>
              <a:ext uri="{FF2B5EF4-FFF2-40B4-BE49-F238E27FC236}">
                <a16:creationId xmlns:a16="http://schemas.microsoft.com/office/drawing/2014/main" id="{A589D323-B3BE-415A-87DB-BC3EDF6B5EB2}"/>
              </a:ext>
            </a:extLst>
          </p:cNvPr>
          <p:cNvSpPr/>
          <p:nvPr/>
        </p:nvSpPr>
        <p:spPr>
          <a:xfrm>
            <a:off x="2322709" y="2571751"/>
            <a:ext cx="1635241" cy="693574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>
              <a:solidFill>
                <a:srgbClr val="004680"/>
              </a:solidFill>
            </a:endParaRPr>
          </a:p>
        </p:txBody>
      </p:sp>
      <p:sp>
        <p:nvSpPr>
          <p:cNvPr id="7" name="Rectangle à coins arrondis 7">
            <a:extLst>
              <a:ext uri="{FF2B5EF4-FFF2-40B4-BE49-F238E27FC236}">
                <a16:creationId xmlns:a16="http://schemas.microsoft.com/office/drawing/2014/main" id="{7715B3A0-6626-4DB7-B147-EC1B054C29D1}"/>
              </a:ext>
            </a:extLst>
          </p:cNvPr>
          <p:cNvSpPr/>
          <p:nvPr/>
        </p:nvSpPr>
        <p:spPr>
          <a:xfrm>
            <a:off x="3957951" y="2571750"/>
            <a:ext cx="1621208" cy="49569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b="1" dirty="0">
                <a:solidFill>
                  <a:schemeClr val="tx1"/>
                </a:solidFill>
                <a:latin typeface="Montserrat" panose="00000500000000000000" pitchFamily="2" charset="0"/>
              </a:rPr>
              <a:t>Compléter la date de début et la date de fin de délégation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7E5674A0-AE4C-4004-90AE-7D5AADEED6D6}"/>
              </a:ext>
            </a:extLst>
          </p:cNvPr>
          <p:cNvSpPr/>
          <p:nvPr/>
        </p:nvSpPr>
        <p:spPr>
          <a:xfrm>
            <a:off x="5935557" y="2752160"/>
            <a:ext cx="3016094" cy="100886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b="1" dirty="0">
                <a:solidFill>
                  <a:schemeClr val="tx1"/>
                </a:solidFill>
                <a:latin typeface="Montserrat" panose="00000500000000000000" pitchFamily="2" charset="0"/>
              </a:rPr>
              <a:t>Les demandes de validation sont automatiquement envoyées pour information au valideur en titre et pour action au valideur délégué.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b="1" dirty="0">
                <a:solidFill>
                  <a:schemeClr val="tx1"/>
                </a:solidFill>
                <a:latin typeface="Montserrat" panose="00000500000000000000" pitchFamily="2" charset="0"/>
              </a:rPr>
              <a:t>Le dernier jour d’absence à 0h00, la délégation se désactive automatiquement.</a:t>
            </a:r>
          </a:p>
        </p:txBody>
      </p:sp>
      <p:sp>
        <p:nvSpPr>
          <p:cNvPr id="9" name="Rectangle à coins arrondis 7">
            <a:extLst>
              <a:ext uri="{FF2B5EF4-FFF2-40B4-BE49-F238E27FC236}">
                <a16:creationId xmlns:a16="http://schemas.microsoft.com/office/drawing/2014/main" id="{6874E3F6-7A13-406A-B4C7-F1FAC7B028F5}"/>
              </a:ext>
            </a:extLst>
          </p:cNvPr>
          <p:cNvSpPr/>
          <p:nvPr/>
        </p:nvSpPr>
        <p:spPr>
          <a:xfrm>
            <a:off x="2322709" y="3400836"/>
            <a:ext cx="1635242" cy="228618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>
              <a:solidFill>
                <a:srgbClr val="004680"/>
              </a:solidFill>
            </a:endParaRPr>
          </a:p>
        </p:txBody>
      </p:sp>
      <p:sp>
        <p:nvSpPr>
          <p:cNvPr id="10" name="Rectangle à coins arrondis 7">
            <a:extLst>
              <a:ext uri="{FF2B5EF4-FFF2-40B4-BE49-F238E27FC236}">
                <a16:creationId xmlns:a16="http://schemas.microsoft.com/office/drawing/2014/main" id="{C88A53E0-5EA5-43EA-A58B-6778C3D18619}"/>
              </a:ext>
            </a:extLst>
          </p:cNvPr>
          <p:cNvSpPr/>
          <p:nvPr/>
        </p:nvSpPr>
        <p:spPr>
          <a:xfrm>
            <a:off x="3957951" y="3265325"/>
            <a:ext cx="1621208" cy="551491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b="1" dirty="0">
                <a:solidFill>
                  <a:schemeClr val="tx1"/>
                </a:solidFill>
                <a:latin typeface="Montserrat" panose="00000500000000000000" pitchFamily="2" charset="0"/>
              </a:rPr>
              <a:t>Sélectionner le nom du valideur délégué en saisissant son nom</a:t>
            </a:r>
          </a:p>
        </p:txBody>
      </p:sp>
      <p:sp>
        <p:nvSpPr>
          <p:cNvPr id="13" name="Rectangle à coins arrondis 7">
            <a:extLst>
              <a:ext uri="{FF2B5EF4-FFF2-40B4-BE49-F238E27FC236}">
                <a16:creationId xmlns:a16="http://schemas.microsoft.com/office/drawing/2014/main" id="{880FC877-150D-4F9B-8F76-BD0489D9AFDD}"/>
              </a:ext>
            </a:extLst>
          </p:cNvPr>
          <p:cNvSpPr/>
          <p:nvPr/>
        </p:nvSpPr>
        <p:spPr>
          <a:xfrm>
            <a:off x="4674202" y="1311460"/>
            <a:ext cx="3461955" cy="44364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b="1" dirty="0">
                <a:solidFill>
                  <a:srgbClr val="00B050"/>
                </a:solidFill>
                <a:latin typeface="Montserrat" panose="00000500000000000000" pitchFamily="2" charset="0"/>
              </a:rPr>
              <a:t>Seuls les profils ayant déjà un rôle de valideur peuvent être sélectionnés comme Valideur délégué</a:t>
            </a:r>
          </a:p>
        </p:txBody>
      </p:sp>
      <p:pic>
        <p:nvPicPr>
          <p:cNvPr id="11" name="Graphique 10" descr="Visage riant blanc">
            <a:extLst>
              <a:ext uri="{FF2B5EF4-FFF2-40B4-BE49-F238E27FC236}">
                <a16:creationId xmlns:a16="http://schemas.microsoft.com/office/drawing/2014/main" id="{438DA3EA-BFA5-4157-B584-7D870AC41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4577" y="2180378"/>
            <a:ext cx="644098" cy="644098"/>
          </a:xfrm>
          <a:prstGeom prst="rect">
            <a:avLst/>
          </a:prstGeom>
        </p:spPr>
      </p:pic>
      <p:pic>
        <p:nvPicPr>
          <p:cNvPr id="5" name="Graphique 4" descr="Signe de la main avec un remplissage uni">
            <a:extLst>
              <a:ext uri="{FF2B5EF4-FFF2-40B4-BE49-F238E27FC236}">
                <a16:creationId xmlns:a16="http://schemas.microsoft.com/office/drawing/2014/main" id="{12E2BA5F-058F-4FE1-B360-B47BAE40A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82922" y="1242755"/>
            <a:ext cx="559403" cy="55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09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9BC7E5-52CD-49DA-BE74-FE823D689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Aide en ligne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9B1975-DB95-424B-B71F-814F4CD63D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Vous disposez d’une aide en ligne complète et de tutoriels filmés dans TravelSolutions</a:t>
            </a:r>
          </a:p>
          <a:p>
            <a:pPr marL="0" indent="0">
              <a:buNone/>
            </a:pPr>
            <a:r>
              <a:rPr lang="fr-FR" b="0" dirty="0"/>
              <a:t>Sur la page d’accueil « Tableau de bord », cliquer sur le lien vers l’Aide en ligne dans le pavé Messages</a:t>
            </a:r>
          </a:p>
          <a:p>
            <a:pPr lvl="2"/>
            <a:endParaRPr lang="fr-FR" b="0" dirty="0"/>
          </a:p>
          <a:p>
            <a:pPr lvl="2"/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Tous les supports de l’Aide en ligne sont également disponibles hors connexion à TravelSolutions en cliquant </a:t>
            </a:r>
            <a:r>
              <a:rPr lang="fr-FR" sz="215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ici</a:t>
            </a:r>
            <a:r>
              <a:rPr lang="fr-FR" dirty="0"/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ED80CF-BD70-415E-8D5E-5F204FD2A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831" y="1911536"/>
            <a:ext cx="3715620" cy="132042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82554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0D7BBC3-EFD9-4807-9A7F-FE24C89D9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13" y="2659322"/>
            <a:ext cx="4639131" cy="566045"/>
          </a:xfrm>
        </p:spPr>
        <p:txBody>
          <a:bodyPr>
            <a:normAutofit/>
          </a:bodyPr>
          <a:lstStyle/>
          <a:p>
            <a:r>
              <a:rPr lang="fr-FR" dirty="0"/>
              <a:t>Des solutions pour vous !</a:t>
            </a:r>
          </a:p>
        </p:txBody>
      </p:sp>
    </p:spTree>
    <p:extLst>
      <p:ext uri="{BB962C8B-B14F-4D97-AF65-F5344CB8AC3E}">
        <p14:creationId xmlns:p14="http://schemas.microsoft.com/office/powerpoint/2010/main" val="79902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8C258F-3100-4B3E-A809-A44837E58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rôle de Valideur - Process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C6B597-B4CA-4656-939B-4DB45E79BD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722" y="898440"/>
            <a:ext cx="8344178" cy="3490445"/>
          </a:xfrm>
        </p:spPr>
        <p:txBody>
          <a:bodyPr/>
          <a:lstStyle/>
          <a:p>
            <a:pPr marL="0" indent="0" algn="just">
              <a:buNone/>
            </a:pPr>
            <a:r>
              <a:rPr lang="fr-FR" sz="1400" dirty="0"/>
              <a:t>Le rôle de Valideur des réservations de collaborateurs vous a été attribué par votre entreprise/organisation*.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fr-FR" dirty="0"/>
              <a:t>A chaque réservation nécessitant votre validation, vous recevrez un mail vous informant que votre intervention est requise.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fr-FR" dirty="0"/>
              <a:t>TravelSolutions vous offre 3 solutions pour gérer ces demandes :</a:t>
            </a:r>
          </a:p>
          <a:p>
            <a:pPr algn="just"/>
            <a:endParaRPr lang="fr-FR" dirty="0"/>
          </a:p>
        </p:txBody>
      </p:sp>
      <p:pic>
        <p:nvPicPr>
          <p:cNvPr id="1026" name="Picture 2" descr="6,000+ Free Email &amp; Mail Images - Pixabay">
            <a:extLst>
              <a:ext uri="{FF2B5EF4-FFF2-40B4-BE49-F238E27FC236}">
                <a16:creationId xmlns:a16="http://schemas.microsoft.com/office/drawing/2014/main" id="{33F40D16-6C48-67A4-1C63-43EAC3BD8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22" y="2451486"/>
            <a:ext cx="1118666" cy="111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B7CA11-659B-6FB9-85F2-A2FF316F3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216" y="2530687"/>
            <a:ext cx="1353935" cy="96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9A844EC-24F4-9E8C-9671-BEA27AE517EF}"/>
              </a:ext>
            </a:extLst>
          </p:cNvPr>
          <p:cNvSpPr txBox="1"/>
          <p:nvPr/>
        </p:nvSpPr>
        <p:spPr>
          <a:xfrm>
            <a:off x="832606" y="3708232"/>
            <a:ext cx="24495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latin typeface="Montserrat" panose="00000500000000000000" pitchFamily="2" charset="0"/>
              </a:rPr>
              <a:t>Directement depuis le lien dans le mail de notification</a:t>
            </a:r>
            <a:endParaRPr lang="fr-FR" sz="1050" b="0" dirty="0">
              <a:latin typeface="Montserrat" panose="00000500000000000000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3CC0A51-B910-76F0-2249-97A6F899BAB0}"/>
              </a:ext>
            </a:extLst>
          </p:cNvPr>
          <p:cNvSpPr txBox="1"/>
          <p:nvPr/>
        </p:nvSpPr>
        <p:spPr>
          <a:xfrm>
            <a:off x="3491491" y="3703733"/>
            <a:ext cx="24495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latin typeface="Montserrat" panose="00000500000000000000" pitchFamily="2" charset="0"/>
              </a:rPr>
              <a:t>En vous connectant à l’appli TravelSolutions sur votre smartphone</a:t>
            </a:r>
            <a:endParaRPr lang="fr-FR" sz="1050" b="0" dirty="0">
              <a:latin typeface="Montserrat" panose="000005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1630966-180F-6B41-E813-002B290DE8BC}"/>
              </a:ext>
            </a:extLst>
          </p:cNvPr>
          <p:cNvSpPr txBox="1"/>
          <p:nvPr/>
        </p:nvSpPr>
        <p:spPr>
          <a:xfrm>
            <a:off x="6253471" y="3701170"/>
            <a:ext cx="24495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latin typeface="Montserrat" panose="00000500000000000000" pitchFamily="2" charset="0"/>
              </a:rPr>
              <a:t>En vous connectant au site TravelSolutions sur PC ou tablette</a:t>
            </a:r>
            <a:endParaRPr lang="fr-FR" sz="1050" b="0" dirty="0">
              <a:latin typeface="Montserrat" panose="00000500000000000000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730CF2-2C51-DC67-647C-7295C87BE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891" y="2615163"/>
            <a:ext cx="902735" cy="8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45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02D5867D-B025-4FE2-8A5B-9610F5D9E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63" y="1340479"/>
            <a:ext cx="6069992" cy="35988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9310DCA-F942-4F63-89C3-50492D26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rôle de Valideur - Process</a:t>
            </a:r>
          </a:p>
        </p:txBody>
      </p:sp>
      <p:sp>
        <p:nvSpPr>
          <p:cNvPr id="5" name="Rectangle à coins arrondis 7">
            <a:extLst>
              <a:ext uri="{FF2B5EF4-FFF2-40B4-BE49-F238E27FC236}">
                <a16:creationId xmlns:a16="http://schemas.microsoft.com/office/drawing/2014/main" id="{36EA3C81-CDF8-415E-A213-59A78B2A0C0C}"/>
              </a:ext>
            </a:extLst>
          </p:cNvPr>
          <p:cNvSpPr/>
          <p:nvPr/>
        </p:nvSpPr>
        <p:spPr>
          <a:xfrm>
            <a:off x="2954686" y="2270304"/>
            <a:ext cx="1703407" cy="204172"/>
          </a:xfrm>
          <a:prstGeom prst="roundRect">
            <a:avLst/>
          </a:prstGeom>
          <a:ln>
            <a:solidFill>
              <a:srgbClr val="004E6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700" b="1" dirty="0">
                <a:solidFill>
                  <a:schemeClr val="tx1"/>
                </a:solidFill>
                <a:latin typeface="Montserrat" panose="00000500000000000000" pitchFamily="2" charset="0"/>
              </a:rPr>
              <a:t>Date et heure limite de validation</a:t>
            </a:r>
            <a:endParaRPr lang="fr-FR" sz="7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AF66087-86F7-4608-9FD0-C90449BDE6D7}"/>
              </a:ext>
            </a:extLst>
          </p:cNvPr>
          <p:cNvCxnSpPr/>
          <p:nvPr/>
        </p:nvCxnSpPr>
        <p:spPr>
          <a:xfrm flipH="1">
            <a:off x="2811087" y="2353006"/>
            <a:ext cx="143600" cy="0"/>
          </a:xfrm>
          <a:prstGeom prst="straightConnector1">
            <a:avLst/>
          </a:prstGeom>
          <a:ln>
            <a:solidFill>
              <a:srgbClr val="004E6F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Rectangle à coins arrondis 7">
            <a:extLst>
              <a:ext uri="{FF2B5EF4-FFF2-40B4-BE49-F238E27FC236}">
                <a16:creationId xmlns:a16="http://schemas.microsoft.com/office/drawing/2014/main" id="{A08C8C57-4C6F-46F9-91B5-EE89A8A1F9F4}"/>
              </a:ext>
            </a:extLst>
          </p:cNvPr>
          <p:cNvSpPr/>
          <p:nvPr/>
        </p:nvSpPr>
        <p:spPr>
          <a:xfrm>
            <a:off x="2965036" y="2935731"/>
            <a:ext cx="1692024" cy="204172"/>
          </a:xfrm>
          <a:prstGeom prst="roundRect">
            <a:avLst/>
          </a:prstGeom>
          <a:ln>
            <a:solidFill>
              <a:srgbClr val="004E6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700" b="1" dirty="0">
                <a:solidFill>
                  <a:schemeClr val="tx1"/>
                </a:solidFill>
                <a:latin typeface="Montserrat" panose="00000500000000000000" pitchFamily="2" charset="0"/>
              </a:rPr>
              <a:t>Détails de la réservation</a:t>
            </a:r>
            <a:endParaRPr lang="fr-FR" sz="7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ED9EC824-DBD3-4B7B-81BF-235919AAB581}"/>
              </a:ext>
            </a:extLst>
          </p:cNvPr>
          <p:cNvSpPr/>
          <p:nvPr/>
        </p:nvSpPr>
        <p:spPr>
          <a:xfrm>
            <a:off x="2757636" y="2563691"/>
            <a:ext cx="204369" cy="952711"/>
          </a:xfrm>
          <a:prstGeom prst="rightBrace">
            <a:avLst/>
          </a:prstGeom>
          <a:ln>
            <a:solidFill>
              <a:srgbClr val="004E6F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>
              <a:latin typeface="Montserrat" panose="00000500000000000000" pitchFamily="2" charset="0"/>
            </a:endParaRPr>
          </a:p>
        </p:txBody>
      </p:sp>
      <p:sp>
        <p:nvSpPr>
          <p:cNvPr id="11" name="Rectangle à coins arrondis 7">
            <a:extLst>
              <a:ext uri="{FF2B5EF4-FFF2-40B4-BE49-F238E27FC236}">
                <a16:creationId xmlns:a16="http://schemas.microsoft.com/office/drawing/2014/main" id="{1A1F9466-DD44-4FF1-9312-CBD04C9A1D93}"/>
              </a:ext>
            </a:extLst>
          </p:cNvPr>
          <p:cNvSpPr/>
          <p:nvPr/>
        </p:nvSpPr>
        <p:spPr>
          <a:xfrm>
            <a:off x="2540929" y="4455112"/>
            <a:ext cx="3192425" cy="2118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00" b="1" dirty="0">
                <a:solidFill>
                  <a:schemeClr val="tx1"/>
                </a:solidFill>
                <a:latin typeface="Montserrat" panose="00000500000000000000" pitchFamily="2" charset="0"/>
              </a:rPr>
              <a:t>Cliquer pour accéder directement à la réservation</a:t>
            </a:r>
            <a:endParaRPr lang="fr-FR" sz="8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384CE16-8469-4934-AB5F-494E0B7C3736}"/>
              </a:ext>
            </a:extLst>
          </p:cNvPr>
          <p:cNvCxnSpPr>
            <a:cxnSpLocks/>
          </p:cNvCxnSpPr>
          <p:nvPr/>
        </p:nvCxnSpPr>
        <p:spPr>
          <a:xfrm flipH="1">
            <a:off x="2397329" y="4550524"/>
            <a:ext cx="143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à coins arrondis 7">
            <a:extLst>
              <a:ext uri="{FF2B5EF4-FFF2-40B4-BE49-F238E27FC236}">
                <a16:creationId xmlns:a16="http://schemas.microsoft.com/office/drawing/2014/main" id="{C25E2944-7B73-498D-BE37-B72538810D98}"/>
              </a:ext>
            </a:extLst>
          </p:cNvPr>
          <p:cNvSpPr/>
          <p:nvPr/>
        </p:nvSpPr>
        <p:spPr>
          <a:xfrm>
            <a:off x="165005" y="920086"/>
            <a:ext cx="4338394" cy="312122"/>
          </a:xfrm>
          <a:prstGeom prst="roundRect">
            <a:avLst/>
          </a:prstGeom>
          <a:ln>
            <a:solidFill>
              <a:srgbClr val="004E6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1 – Approbation directement via le mail reçu</a:t>
            </a:r>
            <a:endParaRPr lang="fr-FR" sz="12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F9AB459-A1BC-46F2-BA7A-80EBD1B19E85}"/>
              </a:ext>
            </a:extLst>
          </p:cNvPr>
          <p:cNvSpPr/>
          <p:nvPr/>
        </p:nvSpPr>
        <p:spPr>
          <a:xfrm>
            <a:off x="8069218" y="4300897"/>
            <a:ext cx="909494" cy="328972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2EDC692-0A80-465F-A2DA-E2CCDD5F2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395" y="4378594"/>
            <a:ext cx="846317" cy="205168"/>
          </a:xfrm>
          <a:prstGeom prst="rect">
            <a:avLst/>
          </a:prstGeom>
        </p:spPr>
      </p:pic>
      <p:sp>
        <p:nvSpPr>
          <p:cNvPr id="18" name="Rectangle à coins arrondis 7">
            <a:extLst>
              <a:ext uri="{FF2B5EF4-FFF2-40B4-BE49-F238E27FC236}">
                <a16:creationId xmlns:a16="http://schemas.microsoft.com/office/drawing/2014/main" id="{0F883A23-80F9-4BBF-B8AF-82A9DA3C0128}"/>
              </a:ext>
            </a:extLst>
          </p:cNvPr>
          <p:cNvSpPr/>
          <p:nvPr/>
        </p:nvSpPr>
        <p:spPr>
          <a:xfrm>
            <a:off x="2997904" y="3437999"/>
            <a:ext cx="3803751" cy="431725"/>
          </a:xfrm>
          <a:prstGeom prst="roundRect">
            <a:avLst/>
          </a:prstGeom>
          <a:ln>
            <a:solidFill>
              <a:srgbClr val="004E6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700" b="1" dirty="0">
                <a:solidFill>
                  <a:schemeClr val="tx1"/>
                </a:solidFill>
                <a:latin typeface="Montserrat" panose="00000500000000000000" pitchFamily="2" charset="0"/>
              </a:rPr>
              <a:t>Information sur la conformité à la politique voyage de l’entreprise/l’organisation du voyageur. Si non conforme : </a:t>
            </a:r>
            <a:endParaRPr lang="fr-FR" sz="7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AD5AC8E-B4CF-46C6-B2A5-56F9A636D451}"/>
              </a:ext>
            </a:extLst>
          </p:cNvPr>
          <p:cNvCxnSpPr/>
          <p:nvPr/>
        </p:nvCxnSpPr>
        <p:spPr>
          <a:xfrm flipH="1">
            <a:off x="2836813" y="3744242"/>
            <a:ext cx="143600" cy="0"/>
          </a:xfrm>
          <a:prstGeom prst="straightConnector1">
            <a:avLst/>
          </a:prstGeom>
          <a:ln>
            <a:solidFill>
              <a:srgbClr val="004E6F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Rectangle à coins arrondis 7">
            <a:extLst>
              <a:ext uri="{FF2B5EF4-FFF2-40B4-BE49-F238E27FC236}">
                <a16:creationId xmlns:a16="http://schemas.microsoft.com/office/drawing/2014/main" id="{9286A701-49A6-4B9B-A1A8-528BD9A91C46}"/>
              </a:ext>
            </a:extLst>
          </p:cNvPr>
          <p:cNvSpPr/>
          <p:nvPr/>
        </p:nvSpPr>
        <p:spPr>
          <a:xfrm>
            <a:off x="2974713" y="4006111"/>
            <a:ext cx="3803751" cy="361671"/>
          </a:xfrm>
          <a:prstGeom prst="roundRect">
            <a:avLst/>
          </a:prstGeom>
          <a:ln>
            <a:solidFill>
              <a:srgbClr val="004E6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00" b="1" dirty="0">
                <a:solidFill>
                  <a:schemeClr val="tx1"/>
                </a:solidFill>
                <a:latin typeface="Montserrat" panose="00000500000000000000" pitchFamily="2" charset="0"/>
              </a:rPr>
              <a:t>Données analytiques, RH, commerciales, … paramétrées en fonction des demandes de l’entreprise/l’organisation du voyageur. Certaines peuvent être à compléter par le valideur.</a:t>
            </a:r>
            <a:endParaRPr lang="fr-FR" sz="6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5AC96FB-7F62-4D72-ADF6-E95D6F4F3C94}"/>
              </a:ext>
            </a:extLst>
          </p:cNvPr>
          <p:cNvCxnSpPr/>
          <p:nvPr/>
        </p:nvCxnSpPr>
        <p:spPr>
          <a:xfrm flipH="1">
            <a:off x="2830139" y="4182337"/>
            <a:ext cx="143600" cy="0"/>
          </a:xfrm>
          <a:prstGeom prst="straightConnector1">
            <a:avLst/>
          </a:prstGeom>
          <a:ln>
            <a:solidFill>
              <a:srgbClr val="004E6F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782516B1-18F0-455E-BED9-717D3491A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552" y="2339117"/>
            <a:ext cx="1688775" cy="19130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36534DE-20FF-45C5-A529-0B68CC131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828" y="3652094"/>
            <a:ext cx="1555669" cy="155237"/>
          </a:xfrm>
          <a:prstGeom prst="rect">
            <a:avLst/>
          </a:prstGeom>
        </p:spPr>
      </p:pic>
      <p:sp>
        <p:nvSpPr>
          <p:cNvPr id="3" name="Flèche : angle droit 2">
            <a:extLst>
              <a:ext uri="{FF2B5EF4-FFF2-40B4-BE49-F238E27FC236}">
                <a16:creationId xmlns:a16="http://schemas.microsoft.com/office/drawing/2014/main" id="{D814D200-0400-4763-9375-4E366B4BF18D}"/>
              </a:ext>
            </a:extLst>
          </p:cNvPr>
          <p:cNvSpPr/>
          <p:nvPr/>
        </p:nvSpPr>
        <p:spPr>
          <a:xfrm>
            <a:off x="5733354" y="4252182"/>
            <a:ext cx="1688775" cy="298342"/>
          </a:xfrm>
          <a:prstGeom prst="bentUp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6699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0941631-DC49-1968-1477-0AA471B3B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00" y="1730054"/>
            <a:ext cx="8770230" cy="139745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23DEFD0-AA2E-4D1A-8C41-56608CFE4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rôle de Valideur - Process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B446528-0312-406D-AEBB-08D462C12590}"/>
              </a:ext>
            </a:extLst>
          </p:cNvPr>
          <p:cNvSpPr/>
          <p:nvPr/>
        </p:nvSpPr>
        <p:spPr>
          <a:xfrm>
            <a:off x="330917" y="2175724"/>
            <a:ext cx="347591" cy="226361"/>
          </a:xfrm>
          <a:prstGeom prst="roundRect">
            <a:avLst>
              <a:gd name="adj" fmla="val 13007"/>
            </a:avLst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7">
            <a:extLst>
              <a:ext uri="{FF2B5EF4-FFF2-40B4-BE49-F238E27FC236}">
                <a16:creationId xmlns:a16="http://schemas.microsoft.com/office/drawing/2014/main" id="{878C73E2-2E62-423D-B26A-70030E086553}"/>
              </a:ext>
            </a:extLst>
          </p:cNvPr>
          <p:cNvSpPr/>
          <p:nvPr/>
        </p:nvSpPr>
        <p:spPr>
          <a:xfrm>
            <a:off x="1368085" y="3133862"/>
            <a:ext cx="2400384" cy="44468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b="1" dirty="0">
                <a:solidFill>
                  <a:schemeClr val="tx1"/>
                </a:solidFill>
                <a:latin typeface="Montserrat" panose="00000500000000000000" pitchFamily="2" charset="0"/>
              </a:rPr>
              <a:t>Notification des réservations à valider : cliquer pour accéder à la validation</a:t>
            </a:r>
            <a:endParaRPr lang="fr-FR" sz="9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58B9FB7-391F-41FB-8404-8B9596096813}"/>
              </a:ext>
            </a:extLst>
          </p:cNvPr>
          <p:cNvCxnSpPr>
            <a:cxnSpLocks/>
          </p:cNvCxnSpPr>
          <p:nvPr/>
        </p:nvCxnSpPr>
        <p:spPr>
          <a:xfrm flipV="1">
            <a:off x="2216059" y="2929057"/>
            <a:ext cx="0" cy="198451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ctangle à coins arrondis 7">
            <a:extLst>
              <a:ext uri="{FF2B5EF4-FFF2-40B4-BE49-F238E27FC236}">
                <a16:creationId xmlns:a16="http://schemas.microsoft.com/office/drawing/2014/main" id="{CEB8FAD6-DA14-4D6F-94FD-FA67C75E2F8D}"/>
              </a:ext>
            </a:extLst>
          </p:cNvPr>
          <p:cNvSpPr/>
          <p:nvPr/>
        </p:nvSpPr>
        <p:spPr>
          <a:xfrm>
            <a:off x="165004" y="1109570"/>
            <a:ext cx="5855352" cy="281215"/>
          </a:xfrm>
          <a:prstGeom prst="roundRect">
            <a:avLst/>
          </a:prstGeom>
          <a:ln>
            <a:solidFill>
              <a:srgbClr val="004E6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2 – Approbation en se connectant à TravelSolutions – Tableau de bord</a:t>
            </a:r>
            <a:endParaRPr lang="fr-FR" sz="12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FC2BF57-09F1-409E-9306-F25F930E6DFC}"/>
              </a:ext>
            </a:extLst>
          </p:cNvPr>
          <p:cNvSpPr/>
          <p:nvPr/>
        </p:nvSpPr>
        <p:spPr>
          <a:xfrm>
            <a:off x="687979" y="2086723"/>
            <a:ext cx="1423456" cy="226361"/>
          </a:xfrm>
          <a:prstGeom prst="roundRect">
            <a:avLst/>
          </a:prstGeom>
          <a:noFill/>
          <a:ln w="28575">
            <a:solidFill>
              <a:srgbClr val="E4004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Tableau de bord</a:t>
            </a:r>
          </a:p>
        </p:txBody>
      </p:sp>
    </p:spTree>
    <p:extLst>
      <p:ext uri="{BB962C8B-B14F-4D97-AF65-F5344CB8AC3E}">
        <p14:creationId xmlns:p14="http://schemas.microsoft.com/office/powerpoint/2010/main" val="2536753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C20A75-3843-476E-BCDE-C7EB697FDB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722" y="826527"/>
            <a:ext cx="8344178" cy="401245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dirty="0"/>
              <a:t>Sur la page Travel, le valideur visualise immédiatement les approbations en attente</a:t>
            </a:r>
          </a:p>
          <a:p>
            <a:pPr>
              <a:lnSpc>
                <a:spcPct val="120000"/>
              </a:lnSpc>
            </a:pPr>
            <a:endParaRPr lang="fr-FR" sz="1100" dirty="0"/>
          </a:p>
          <a:p>
            <a:pPr>
              <a:lnSpc>
                <a:spcPct val="120000"/>
              </a:lnSpc>
            </a:pPr>
            <a:endParaRPr lang="fr-FR" sz="1100" dirty="0"/>
          </a:p>
          <a:p>
            <a:pPr>
              <a:lnSpc>
                <a:spcPct val="120000"/>
              </a:lnSpc>
            </a:pPr>
            <a:endParaRPr lang="fr-FR" sz="1100" dirty="0"/>
          </a:p>
          <a:p>
            <a:pPr>
              <a:lnSpc>
                <a:spcPct val="120000"/>
              </a:lnSpc>
            </a:pPr>
            <a:endParaRPr lang="fr-FR" sz="1100" dirty="0"/>
          </a:p>
          <a:p>
            <a:pPr>
              <a:lnSpc>
                <a:spcPct val="120000"/>
              </a:lnSpc>
            </a:pPr>
            <a:endParaRPr lang="fr-FR" sz="1100" dirty="0"/>
          </a:p>
          <a:p>
            <a:pPr>
              <a:lnSpc>
                <a:spcPct val="120000"/>
              </a:lnSpc>
            </a:pPr>
            <a:endParaRPr lang="fr-FR" sz="1100" dirty="0"/>
          </a:p>
          <a:p>
            <a:pPr algn="just">
              <a:lnSpc>
                <a:spcPct val="120000"/>
              </a:lnSpc>
            </a:pPr>
            <a:r>
              <a:rPr lang="fr-FR" sz="1100" b="0" dirty="0"/>
              <a:t>En cliquant sur Détails, le valideur accède à la réservation détaillée : montant, classe de réservation, motif du voyage, conformité à la politique voyage de l’entreprise, …</a:t>
            </a:r>
          </a:p>
          <a:p>
            <a:pPr algn="just">
              <a:lnSpc>
                <a:spcPct val="120000"/>
              </a:lnSpc>
            </a:pPr>
            <a:r>
              <a:rPr lang="fr-FR" sz="1100" b="0" dirty="0"/>
              <a:t>La validation est aussi possible en cliquant sur Afficher Plus : affichage simplifié avec boutons de choix.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fr-FR" sz="1100" b="0" dirty="0"/>
              <a:t>A savoir : </a:t>
            </a:r>
          </a:p>
          <a:p>
            <a:pPr lvl="2" algn="just">
              <a:lnSpc>
                <a:spcPct val="120000"/>
              </a:lnSpc>
              <a:spcBef>
                <a:spcPts val="0"/>
              </a:spcBef>
            </a:pPr>
            <a:r>
              <a:rPr lang="fr-FR" sz="1100" b="0" dirty="0"/>
              <a:t>tant que la réservation n’est pas validée, le demandeur ou le valideur peuvent modifier ou annuler les prestations réservées en se connectant à TravelSolutions</a:t>
            </a:r>
          </a:p>
          <a:p>
            <a:pPr lvl="2" algn="just">
              <a:lnSpc>
                <a:spcPct val="120000"/>
              </a:lnSpc>
              <a:spcBef>
                <a:spcPts val="0"/>
              </a:spcBef>
            </a:pPr>
            <a:r>
              <a:rPr lang="fr-FR" sz="1100" b="0" dirty="0"/>
              <a:t>il n’est pas possible d’ajouter une prestation à une réservation en attente de validation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A32841-92F7-597C-C9F7-5A94FADC3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22" y="1132150"/>
            <a:ext cx="8344178" cy="164469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C2A293B-CC69-4FAA-9D82-80D211883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rôle de Valideur - Process</a:t>
            </a:r>
          </a:p>
        </p:txBody>
      </p:sp>
      <p:sp>
        <p:nvSpPr>
          <p:cNvPr id="6" name="Rectangle à coins arrondis 7">
            <a:extLst>
              <a:ext uri="{FF2B5EF4-FFF2-40B4-BE49-F238E27FC236}">
                <a16:creationId xmlns:a16="http://schemas.microsoft.com/office/drawing/2014/main" id="{0AA0175C-70A0-4D59-B1FE-9722544B4D19}"/>
              </a:ext>
            </a:extLst>
          </p:cNvPr>
          <p:cNvSpPr/>
          <p:nvPr/>
        </p:nvSpPr>
        <p:spPr>
          <a:xfrm>
            <a:off x="2709690" y="1787221"/>
            <a:ext cx="1001169" cy="922607"/>
          </a:xfrm>
          <a:prstGeom prst="roundRect">
            <a:avLst/>
          </a:prstGeom>
          <a:noFill/>
          <a:ln>
            <a:solidFill>
              <a:srgbClr val="004E6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00" dirty="0">
              <a:solidFill>
                <a:srgbClr val="004680"/>
              </a:solidFill>
            </a:endParaRP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46DCE381-6EA1-4C81-99F3-D4A96A123A69}"/>
              </a:ext>
            </a:extLst>
          </p:cNvPr>
          <p:cNvSpPr/>
          <p:nvPr/>
        </p:nvSpPr>
        <p:spPr>
          <a:xfrm>
            <a:off x="7351955" y="2402755"/>
            <a:ext cx="1116000" cy="252000"/>
          </a:xfrm>
          <a:prstGeom prst="round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00" dirty="0">
              <a:solidFill>
                <a:srgbClr val="004680"/>
              </a:solidFill>
            </a:endParaRPr>
          </a:p>
        </p:txBody>
      </p:sp>
      <p:sp>
        <p:nvSpPr>
          <p:cNvPr id="10" name="Rectangle à coins arrondis 7">
            <a:extLst>
              <a:ext uri="{FF2B5EF4-FFF2-40B4-BE49-F238E27FC236}">
                <a16:creationId xmlns:a16="http://schemas.microsoft.com/office/drawing/2014/main" id="{6251CA64-E358-4D46-9BCA-4ABBA1E030C5}"/>
              </a:ext>
            </a:extLst>
          </p:cNvPr>
          <p:cNvSpPr/>
          <p:nvPr/>
        </p:nvSpPr>
        <p:spPr>
          <a:xfrm>
            <a:off x="7114718" y="1961171"/>
            <a:ext cx="1630937" cy="39212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b="1" dirty="0">
                <a:solidFill>
                  <a:schemeClr val="tx1"/>
                </a:solidFill>
                <a:latin typeface="Montserrat" panose="00000500000000000000" pitchFamily="2" charset="0"/>
              </a:rPr>
              <a:t>Cliquer sur l’un ou l’autre des boutons</a:t>
            </a:r>
            <a:endParaRPr lang="fr-FR" sz="105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980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D5ADACE-058E-3A97-DC4D-837CCC447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60" y="925422"/>
            <a:ext cx="4364905" cy="40703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BFE2E1-3630-4993-9FD1-ED50612C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rôle de Valideur - Process</a:t>
            </a:r>
          </a:p>
        </p:txBody>
      </p:sp>
      <p:sp>
        <p:nvSpPr>
          <p:cNvPr id="7" name="Rectangle à coins arrondis 7">
            <a:extLst>
              <a:ext uri="{FF2B5EF4-FFF2-40B4-BE49-F238E27FC236}">
                <a16:creationId xmlns:a16="http://schemas.microsoft.com/office/drawing/2014/main" id="{F800B5CE-C59C-407C-9EA9-C17A95D0F4ED}"/>
              </a:ext>
            </a:extLst>
          </p:cNvPr>
          <p:cNvSpPr/>
          <p:nvPr/>
        </p:nvSpPr>
        <p:spPr>
          <a:xfrm>
            <a:off x="561260" y="770733"/>
            <a:ext cx="3506507" cy="426749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b="1" dirty="0">
                <a:solidFill>
                  <a:schemeClr val="tx1"/>
                </a:solidFill>
                <a:latin typeface="Montserrat" panose="00000500000000000000" pitchFamily="2" charset="0"/>
              </a:rPr>
              <a:t>Date et heure limite de validation</a:t>
            </a:r>
          </a:p>
        </p:txBody>
      </p:sp>
      <p:sp>
        <p:nvSpPr>
          <p:cNvPr id="9" name="Rectangle à coins arrondis 7">
            <a:extLst>
              <a:ext uri="{FF2B5EF4-FFF2-40B4-BE49-F238E27FC236}">
                <a16:creationId xmlns:a16="http://schemas.microsoft.com/office/drawing/2014/main" id="{795DAF03-7587-48B0-AE23-70A3F33EF90D}"/>
              </a:ext>
            </a:extLst>
          </p:cNvPr>
          <p:cNvSpPr/>
          <p:nvPr/>
        </p:nvSpPr>
        <p:spPr>
          <a:xfrm>
            <a:off x="4067248" y="4766717"/>
            <a:ext cx="828000" cy="208030"/>
          </a:xfrm>
          <a:prstGeom prst="round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00" dirty="0">
              <a:solidFill>
                <a:srgbClr val="004680"/>
              </a:solidFill>
            </a:endParaRPr>
          </a:p>
        </p:txBody>
      </p:sp>
      <p:sp>
        <p:nvSpPr>
          <p:cNvPr id="11" name="Rectangle à coins arrondis 7">
            <a:extLst>
              <a:ext uri="{FF2B5EF4-FFF2-40B4-BE49-F238E27FC236}">
                <a16:creationId xmlns:a16="http://schemas.microsoft.com/office/drawing/2014/main" id="{D974C551-830D-4F20-8D5C-08F51998CA5F}"/>
              </a:ext>
            </a:extLst>
          </p:cNvPr>
          <p:cNvSpPr/>
          <p:nvPr/>
        </p:nvSpPr>
        <p:spPr>
          <a:xfrm>
            <a:off x="1581355" y="4766717"/>
            <a:ext cx="2454976" cy="21515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b="1" dirty="0">
                <a:solidFill>
                  <a:schemeClr val="tx1"/>
                </a:solidFill>
                <a:latin typeface="Montserrat" panose="00000500000000000000" pitchFamily="2" charset="0"/>
              </a:rPr>
              <a:t>Cliquer pour Approuver ou Rejeter</a:t>
            </a:r>
            <a:endParaRPr lang="fr-FR" sz="9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Rectangle à coins arrondis 7">
            <a:extLst>
              <a:ext uri="{FF2B5EF4-FFF2-40B4-BE49-F238E27FC236}">
                <a16:creationId xmlns:a16="http://schemas.microsoft.com/office/drawing/2014/main" id="{DAFD2A0B-8589-444D-A86A-1130CA37B837}"/>
              </a:ext>
            </a:extLst>
          </p:cNvPr>
          <p:cNvSpPr/>
          <p:nvPr/>
        </p:nvSpPr>
        <p:spPr>
          <a:xfrm>
            <a:off x="4098165" y="1464449"/>
            <a:ext cx="828000" cy="127137"/>
          </a:xfrm>
          <a:prstGeom prst="roundRect">
            <a:avLst/>
          </a:prstGeom>
          <a:noFill/>
          <a:ln>
            <a:solidFill>
              <a:srgbClr val="004E6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00" dirty="0">
              <a:solidFill>
                <a:srgbClr val="00468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70D59D3-2F3E-4922-A655-1639FD1EB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324" y="3092283"/>
            <a:ext cx="1624489" cy="140580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91060B1-4471-4925-82B6-F4E3D30F8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323" y="1217316"/>
            <a:ext cx="1624489" cy="1030432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6C8F502-F176-415B-AF93-7E2D20074FCE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4481248" y="2636000"/>
            <a:ext cx="1673097" cy="2130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66B30D11-7631-4F7A-9484-7A4DCF543F31}"/>
              </a:ext>
            </a:extLst>
          </p:cNvPr>
          <p:cNvSpPr/>
          <p:nvPr/>
        </p:nvSpPr>
        <p:spPr>
          <a:xfrm>
            <a:off x="6134323" y="2292377"/>
            <a:ext cx="1624490" cy="74934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00" b="1" dirty="0">
                <a:solidFill>
                  <a:schemeClr val="tx1"/>
                </a:solidFill>
                <a:latin typeface="Montserrat" panose="00000500000000000000" pitchFamily="2" charset="0"/>
              </a:rPr>
              <a:t>TravelSolutions demande systématiquement de confirmer l’approbation ou le rejet avec possibilité de mettre un commentaire si rejet</a:t>
            </a:r>
            <a:endParaRPr lang="fr-FR" sz="8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7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EDF0BD2-8BBA-4AFC-98EE-3505850D9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490" y="1897300"/>
            <a:ext cx="4683171" cy="30192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6EAB6FC-B3B5-49BF-A12B-17AE8ACCB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rôle de Valideur - Process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FAB6B1-7ED1-4C2B-B0D5-94942D4C0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722" y="999863"/>
            <a:ext cx="8344178" cy="3490445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Dans l’onglet Champs analytiques </a:t>
            </a:r>
            <a:r>
              <a:rPr lang="fr-FR" sz="1050" b="0" dirty="0"/>
              <a:t>(paramétrage personnalisé suivant besoins Client)</a:t>
            </a:r>
            <a:endParaRPr lang="fr-FR" sz="1050" dirty="0"/>
          </a:p>
          <a:p>
            <a:r>
              <a:rPr lang="fr-FR" dirty="0"/>
              <a:t>Le valideur peut visualiser les informations déjà renseignées par le demandeur</a:t>
            </a:r>
          </a:p>
          <a:p>
            <a:r>
              <a:rPr lang="fr-FR" b="0" i="1" dirty="0"/>
              <a:t>Si paramétrage demandé par le Client : le valideur peut compléter un champ analytique</a:t>
            </a:r>
          </a:p>
        </p:txBody>
      </p:sp>
      <p:sp>
        <p:nvSpPr>
          <p:cNvPr id="5" name="Rectangle à coins arrondis 7">
            <a:extLst>
              <a:ext uri="{FF2B5EF4-FFF2-40B4-BE49-F238E27FC236}">
                <a16:creationId xmlns:a16="http://schemas.microsoft.com/office/drawing/2014/main" id="{3F6C498B-C171-4DB7-8C2C-6EE87C7E4088}"/>
              </a:ext>
            </a:extLst>
          </p:cNvPr>
          <p:cNvSpPr/>
          <p:nvPr/>
        </p:nvSpPr>
        <p:spPr>
          <a:xfrm>
            <a:off x="2481785" y="1933128"/>
            <a:ext cx="802046" cy="170881"/>
          </a:xfrm>
          <a:prstGeom prst="round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00" dirty="0">
              <a:solidFill>
                <a:srgbClr val="004680"/>
              </a:solidFill>
            </a:endParaRP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03B83E26-4B80-4951-88E7-BED5926D10F2}"/>
              </a:ext>
            </a:extLst>
          </p:cNvPr>
          <p:cNvSpPr/>
          <p:nvPr/>
        </p:nvSpPr>
        <p:spPr>
          <a:xfrm>
            <a:off x="4936871" y="3904077"/>
            <a:ext cx="1450580" cy="3306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00" i="1" dirty="0">
                <a:solidFill>
                  <a:srgbClr val="004680"/>
                </a:solidFill>
              </a:rPr>
              <a:t>A compléter par le valideur</a:t>
            </a:r>
          </a:p>
        </p:txBody>
      </p:sp>
    </p:spTree>
    <p:extLst>
      <p:ext uri="{BB962C8B-B14F-4D97-AF65-F5344CB8AC3E}">
        <p14:creationId xmlns:p14="http://schemas.microsoft.com/office/powerpoint/2010/main" val="3276423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B6DC23-A988-4C8D-A1EF-7011D6717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rôle de Valideur - Process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F6B683-32D7-411B-ADCF-175B1F092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722" y="985675"/>
            <a:ext cx="8344178" cy="34904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0" dirty="0"/>
              <a:t>Dans l’historique des réservations de l’onglet Travel </a:t>
            </a:r>
            <a:r>
              <a:rPr lang="fr-FR" dirty="0"/>
              <a:t>:</a:t>
            </a:r>
          </a:p>
          <a:p>
            <a:r>
              <a:rPr lang="fr-FR" dirty="0"/>
              <a:t>Si le voyage est rejeté, il est annulé et son statut passe en « Annulé »</a:t>
            </a:r>
          </a:p>
          <a:p>
            <a:pPr lvl="1"/>
            <a:endParaRPr lang="fr-FR" sz="1200" dirty="0"/>
          </a:p>
          <a:p>
            <a:pPr lvl="1"/>
            <a:endParaRPr lang="fr-FR" sz="1200" dirty="0"/>
          </a:p>
          <a:p>
            <a:pPr marL="342900" lvl="1" indent="0">
              <a:buNone/>
            </a:pPr>
            <a:endParaRPr lang="fr-FR" sz="1200" dirty="0"/>
          </a:p>
          <a:p>
            <a:pPr marL="342900" lvl="1" indent="0">
              <a:buNone/>
            </a:pPr>
            <a:endParaRPr lang="fr-FR" sz="1200" dirty="0"/>
          </a:p>
          <a:p>
            <a:r>
              <a:rPr lang="fr-FR" dirty="0"/>
              <a:t>Si le voyage est approuvé, son statut passe en « Confirmé »</a:t>
            </a:r>
          </a:p>
          <a:p>
            <a:pPr lvl="1"/>
            <a:endParaRPr lang="fr-FR" sz="1200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Le demandeur reçoit un mail de confirmation du rejet ou de la validation : </a:t>
            </a:r>
            <a:br>
              <a:rPr lang="fr-FR" dirty="0"/>
            </a:br>
            <a:r>
              <a:rPr lang="fr-FR" b="0" dirty="0"/>
              <a:t>notifications TravelSolutions venant de </a:t>
            </a:r>
            <a:r>
              <a:rPr lang="en-US" b="0" dirty="0"/>
              <a:t>NoReply Havas Voyages </a:t>
            </a:r>
            <a:r>
              <a:rPr lang="en-US" b="0" dirty="0">
                <a:hlinkClick r:id="rId2"/>
              </a:rPr>
              <a:t>noreplyhvc@hv-travelsolutions.com</a:t>
            </a:r>
            <a:endParaRPr lang="en-US" b="0" dirty="0"/>
          </a:p>
          <a:p>
            <a:pPr marL="0" indent="0" algn="just">
              <a:buNone/>
            </a:pPr>
            <a:r>
              <a:rPr lang="fr-FR" b="0" dirty="0"/>
              <a:t>=&gt; Penser à déclarer cet expéditeur dans votre système de messagerie</a:t>
            </a:r>
          </a:p>
          <a:p>
            <a:pPr marL="0" indent="0" algn="just">
              <a:buNone/>
            </a:pPr>
            <a:r>
              <a:rPr lang="fr-FR" dirty="0"/>
              <a:t>Si le voyage est validé, l’itinéraire Havas Voyages et le billet sont ensuite envoyés au voyageur</a:t>
            </a:r>
            <a:endParaRPr lang="fr-FR" b="0" dirty="0"/>
          </a:p>
          <a:p>
            <a:pPr lvl="1">
              <a:lnSpc>
                <a:spcPct val="120000"/>
              </a:lnSpc>
            </a:pPr>
            <a:endParaRPr lang="fr-FR" sz="1200" dirty="0"/>
          </a:p>
          <a:p>
            <a:pPr lvl="1">
              <a:lnSpc>
                <a:spcPct val="120000"/>
              </a:lnSpc>
            </a:pPr>
            <a:endParaRPr lang="fr-FR" sz="1200" dirty="0"/>
          </a:p>
          <a:p>
            <a:pPr lvl="1">
              <a:lnSpc>
                <a:spcPct val="120000"/>
              </a:lnSpc>
            </a:pPr>
            <a:endParaRPr lang="fr-FR" sz="1200" dirty="0"/>
          </a:p>
          <a:p>
            <a:pPr lvl="1">
              <a:lnSpc>
                <a:spcPct val="120000"/>
              </a:lnSpc>
            </a:pPr>
            <a:endParaRPr lang="fr-FR" sz="12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3D23868-367C-4F72-B413-615A5F301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226" y="1553215"/>
            <a:ext cx="4208131" cy="924716"/>
          </a:xfrm>
          <a:prstGeom prst="rect">
            <a:avLst/>
          </a:prstGeom>
          <a:ln>
            <a:solidFill>
              <a:srgbClr val="009CDE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713047-74C2-40F3-B32E-03429CAFD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226" y="2800206"/>
            <a:ext cx="4631748" cy="362226"/>
          </a:xfrm>
          <a:prstGeom prst="rect">
            <a:avLst/>
          </a:prstGeom>
          <a:solidFill>
            <a:srgbClr val="009CDE"/>
          </a:solidFill>
          <a:ln>
            <a:solidFill>
              <a:srgbClr val="009CDE"/>
            </a:solidFill>
          </a:ln>
        </p:spPr>
      </p:pic>
      <p:sp>
        <p:nvSpPr>
          <p:cNvPr id="7" name="Rectangle à coins arrondis 7">
            <a:extLst>
              <a:ext uri="{FF2B5EF4-FFF2-40B4-BE49-F238E27FC236}">
                <a16:creationId xmlns:a16="http://schemas.microsoft.com/office/drawing/2014/main" id="{1A592A4F-F3FC-4E4D-B6DD-AC23C00D53E0}"/>
              </a:ext>
            </a:extLst>
          </p:cNvPr>
          <p:cNvSpPr/>
          <p:nvPr/>
        </p:nvSpPr>
        <p:spPr>
          <a:xfrm>
            <a:off x="1649226" y="2205900"/>
            <a:ext cx="540716" cy="144000"/>
          </a:xfrm>
          <a:prstGeom prst="roundRect">
            <a:avLst/>
          </a:prstGeom>
          <a:noFill/>
          <a:ln>
            <a:solidFill>
              <a:srgbClr val="004E6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00" dirty="0">
              <a:solidFill>
                <a:srgbClr val="004680"/>
              </a:solidFill>
            </a:endParaRP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27BA3656-B430-4970-824C-256047F1A782}"/>
              </a:ext>
            </a:extLst>
          </p:cNvPr>
          <p:cNvSpPr/>
          <p:nvPr/>
        </p:nvSpPr>
        <p:spPr>
          <a:xfrm>
            <a:off x="1649226" y="2890292"/>
            <a:ext cx="540716" cy="120349"/>
          </a:xfrm>
          <a:prstGeom prst="roundRect">
            <a:avLst/>
          </a:prstGeom>
          <a:noFill/>
          <a:ln>
            <a:solidFill>
              <a:srgbClr val="004E6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00" dirty="0">
              <a:solidFill>
                <a:srgbClr val="0046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01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969CD3-5A79-4770-91A8-2AA0E5A59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rôle de Valideur - Process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AB1DF07F-0338-4456-8966-C8539217E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722" y="1044124"/>
            <a:ext cx="8344178" cy="3490445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Cas du voyage Rejeté : le valideur peut indiquer le motif de son rejet</a:t>
            </a:r>
          </a:p>
          <a:p>
            <a:pPr marL="0" indent="0">
              <a:buNone/>
            </a:pPr>
            <a:r>
              <a:rPr lang="fr-FR" dirty="0"/>
              <a:t>=&gt; Ce motif apparaitra dans le mail reçu par le demandeur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F00C09-78B4-477D-8F41-A22CC3ABE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092" y="1760109"/>
            <a:ext cx="4310794" cy="3015397"/>
          </a:xfrm>
          <a:prstGeom prst="rect">
            <a:avLst/>
          </a:prstGeom>
          <a:ln>
            <a:solidFill>
              <a:srgbClr val="009CDE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3250102-E26B-4E79-AAB3-0F366BA1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41" y="2356169"/>
            <a:ext cx="2014373" cy="174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6655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par défaut">
  <a:themeElements>
    <a:clrScheme name="HV Prod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CDE"/>
      </a:accent1>
      <a:accent2>
        <a:srgbClr val="004680"/>
      </a:accent2>
      <a:accent3>
        <a:srgbClr val="FFB435"/>
      </a:accent3>
      <a:accent4>
        <a:srgbClr val="D57800"/>
      </a:accent4>
      <a:accent5>
        <a:srgbClr val="B4875E"/>
      </a:accent5>
      <a:accent6>
        <a:srgbClr val="E400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ca60929-6726-49c2-8c9b-e4fb848ff0e0">
      <UserInfo>
        <DisplayName>Viollet, Veronique</DisplayName>
        <AccountId>150</AccountId>
        <AccountType/>
      </UserInfo>
      <UserInfo>
        <DisplayName>Thiery, Corinne</DisplayName>
        <AccountId>151</AccountId>
        <AccountType/>
      </UserInfo>
      <UserInfo>
        <DisplayName>Baumann, Gregory</DisplayName>
        <AccountId>43</AccountId>
        <AccountType/>
      </UserInfo>
      <UserInfo>
        <DisplayName>Val, Jean Pierre</DisplayName>
        <AccountId>157</AccountId>
        <AccountType/>
      </UserInfo>
      <UserInfo>
        <DisplayName>Pallez, Nicolas</DisplayName>
        <AccountId>158</AccountId>
        <AccountType/>
      </UserInfo>
      <UserInfo>
        <DisplayName>Bourrel, Virginie</DisplayName>
        <AccountId>159</AccountId>
        <AccountType/>
      </UserInfo>
      <UserInfo>
        <DisplayName>Leclerc, Emmanuelle</DisplayName>
        <AccountId>160</AccountId>
        <AccountType/>
      </UserInfo>
      <UserInfo>
        <DisplayName>Jimenez, Lucienne</DisplayName>
        <AccountId>161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F6BD2C2290484391275E511CEB8C3F" ma:contentTypeVersion="5" ma:contentTypeDescription="Crée un document." ma:contentTypeScope="" ma:versionID="f17f93d3a7fed7f14b4bdfca1c41f060">
  <xsd:schema xmlns:xsd="http://www.w3.org/2001/XMLSchema" xmlns:xs="http://www.w3.org/2001/XMLSchema" xmlns:p="http://schemas.microsoft.com/office/2006/metadata/properties" xmlns:ns2="4438527f-c0a3-47d9-9149-fdc139f34023" xmlns:ns3="aca60929-6726-49c2-8c9b-e4fb848ff0e0" targetNamespace="http://schemas.microsoft.com/office/2006/metadata/properties" ma:root="true" ma:fieldsID="7b5ba879064ab23478dd327e8ba77233" ns2:_="" ns3:_="">
    <xsd:import namespace="4438527f-c0a3-47d9-9149-fdc139f34023"/>
    <xsd:import namespace="aca60929-6726-49c2-8c9b-e4fb848ff0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8527f-c0a3-47d9-9149-fdc139f340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a60929-6726-49c2-8c9b-e4fb848ff0e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EC4555-7625-4CD7-8376-F9AF7466297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2267dd6d-cd2f-44e8-9a33-9381863341bd"/>
    <ds:schemaRef ds:uri="aca60929-6726-49c2-8c9b-e4fb848ff0e0"/>
  </ds:schemaRefs>
</ds:datastoreItem>
</file>

<file path=customXml/itemProps2.xml><?xml version="1.0" encoding="utf-8"?>
<ds:datastoreItem xmlns:ds="http://schemas.openxmlformats.org/officeDocument/2006/customXml" ds:itemID="{603CFC52-08E9-4A27-90A0-C4950E6632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8DF00D-EF3C-492A-8FE8-E5F66D8A3A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38527f-c0a3-47d9-9149-fdc139f34023"/>
    <ds:schemaRef ds:uri="aca60929-6726-49c2-8c9b-e4fb848ff0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4129</TotalTime>
  <Words>721</Words>
  <Application>Microsoft Office PowerPoint</Application>
  <PresentationFormat>Affichage à l'écran (16:9)</PresentationFormat>
  <Paragraphs>91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Lora</vt:lpstr>
      <vt:lpstr>Lucida Grande</vt:lpstr>
      <vt:lpstr>Montserrat</vt:lpstr>
      <vt:lpstr>Montserrat Medium</vt:lpstr>
      <vt:lpstr>Symbol</vt:lpstr>
      <vt:lpstr>Wingdings</vt:lpstr>
      <vt:lpstr>1_Thème par défaut</vt:lpstr>
      <vt:lpstr>TravelSolutions® La validation</vt:lpstr>
      <vt:lpstr>Le rôle de Valideur - Process</vt:lpstr>
      <vt:lpstr>Le rôle de Valideur - Process</vt:lpstr>
      <vt:lpstr>Le rôle de Valideur - Process</vt:lpstr>
      <vt:lpstr>Le rôle de Valideur - Process</vt:lpstr>
      <vt:lpstr>Le rôle de Valideur - Process</vt:lpstr>
      <vt:lpstr>Le rôle de Valideur - Process</vt:lpstr>
      <vt:lpstr>Le rôle de Valideur - Process</vt:lpstr>
      <vt:lpstr>Le rôle de Valideur - Process</vt:lpstr>
      <vt:lpstr>Le rôle de Valideur - Process</vt:lpstr>
      <vt:lpstr>Le rôle de Valideur - Délégation</vt:lpstr>
      <vt:lpstr>Aide en ligne</vt:lpstr>
      <vt:lpstr>Des solutions pour vous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 S</dc:creator>
  <cp:lastModifiedBy>Leclerc, Emmanuelle</cp:lastModifiedBy>
  <cp:revision>555</cp:revision>
  <dcterms:created xsi:type="dcterms:W3CDTF">2016-08-11T12:52:50Z</dcterms:created>
  <dcterms:modified xsi:type="dcterms:W3CDTF">2023-11-21T09:54:06Z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0x0101004FF6BD2C2290484391275E511CEB8C3F</vt:lpwstr>
  </property>
  <property fmtid="{D5CDD505-2E9C-101B-9397-08002B2CF9AE}" pid="3" name="Order">
    <vt:r8>117800</vt:r8>
  </property>
</Properties>
</file>